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78" r:id="rId4"/>
    <p:sldId id="257" r:id="rId5"/>
    <p:sldId id="258" r:id="rId6"/>
    <p:sldId id="286" r:id="rId7"/>
    <p:sldId id="281" r:id="rId8"/>
    <p:sldId id="282" r:id="rId9"/>
    <p:sldId id="261" r:id="rId10"/>
    <p:sldId id="294" r:id="rId11"/>
    <p:sldId id="269" r:id="rId12"/>
    <p:sldId id="280" r:id="rId13"/>
    <p:sldId id="277" r:id="rId14"/>
    <p:sldId id="279" r:id="rId15"/>
    <p:sldId id="284" r:id="rId16"/>
    <p:sldId id="288" r:id="rId17"/>
    <p:sldId id="289" r:id="rId18"/>
    <p:sldId id="290" r:id="rId19"/>
    <p:sldId id="285" r:id="rId20"/>
    <p:sldId id="264" r:id="rId21"/>
    <p:sldId id="266" r:id="rId22"/>
    <p:sldId id="270" r:id="rId23"/>
    <p:sldId id="291" r:id="rId24"/>
    <p:sldId id="29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1" autoAdjust="0"/>
    <p:restoredTop sz="94599"/>
  </p:normalViewPr>
  <p:slideViewPr>
    <p:cSldViewPr snapToGrid="0">
      <p:cViewPr varScale="1">
        <p:scale>
          <a:sx n="106" d="100"/>
          <a:sy n="106" d="100"/>
        </p:scale>
        <p:origin x="6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B6C40-AEDC-4ACB-9591-F1FFA7E81BD6}" type="doc">
      <dgm:prSet loTypeId="urn:microsoft.com/office/officeart/2005/8/layout/gear1" loCatId="relationship" qsTypeId="urn:microsoft.com/office/officeart/2005/8/quickstyle/simple1" qsCatId="simple" csTypeId="urn:microsoft.com/office/officeart/2005/8/colors/accent1_2" csCatId="accent1" phldr="1"/>
      <dgm:spPr/>
    </dgm:pt>
    <dgm:pt modelId="{322A174B-830A-48D9-8D19-02E25D34F8AB}">
      <dgm:prSet phldrT="[Texte]"/>
      <dgm:spPr/>
      <dgm:t>
        <a:bodyPr/>
        <a:lstStyle/>
        <a:p>
          <a:r>
            <a:rPr lang="fr-FR" dirty="0"/>
            <a:t>les plénières</a:t>
          </a:r>
        </a:p>
      </dgm:t>
    </dgm:pt>
    <dgm:pt modelId="{D375B748-A5CE-4853-9373-DC0DEAB29502}" type="parTrans" cxnId="{B7BA63ED-D0DD-42E7-ADB7-C77CD38239BD}">
      <dgm:prSet/>
      <dgm:spPr/>
      <dgm:t>
        <a:bodyPr/>
        <a:lstStyle/>
        <a:p>
          <a:endParaRPr lang="fr-FR"/>
        </a:p>
      </dgm:t>
    </dgm:pt>
    <dgm:pt modelId="{842D0F6B-BC19-42D9-8187-33BC3AD6D711}" type="sibTrans" cxnId="{B7BA63ED-D0DD-42E7-ADB7-C77CD38239BD}">
      <dgm:prSet/>
      <dgm:spPr/>
      <dgm:t>
        <a:bodyPr/>
        <a:lstStyle/>
        <a:p>
          <a:endParaRPr lang="fr-FR"/>
        </a:p>
      </dgm:t>
    </dgm:pt>
    <dgm:pt modelId="{0F9FAD89-F0A8-44E4-A8EF-FADEC093327C}">
      <dgm:prSet phldrT="[Texte]"/>
      <dgm:spPr/>
      <dgm:t>
        <a:bodyPr/>
        <a:lstStyle/>
        <a:p>
          <a:r>
            <a:rPr lang="fr-FR" dirty="0"/>
            <a:t>le collège solidaire</a:t>
          </a:r>
        </a:p>
      </dgm:t>
    </dgm:pt>
    <dgm:pt modelId="{6C8E4AB4-BA98-41F7-AE5F-254E2110958F}" type="parTrans" cxnId="{59850CA4-3047-41EB-9A7D-2B6AE4F9F2B8}">
      <dgm:prSet/>
      <dgm:spPr/>
      <dgm:t>
        <a:bodyPr/>
        <a:lstStyle/>
        <a:p>
          <a:endParaRPr lang="fr-FR"/>
        </a:p>
      </dgm:t>
    </dgm:pt>
    <dgm:pt modelId="{EECB7D4B-959C-45AF-81D0-3729ED182F1A}" type="sibTrans" cxnId="{59850CA4-3047-41EB-9A7D-2B6AE4F9F2B8}">
      <dgm:prSet/>
      <dgm:spPr/>
      <dgm:t>
        <a:bodyPr/>
        <a:lstStyle/>
        <a:p>
          <a:endParaRPr lang="fr-FR"/>
        </a:p>
      </dgm:t>
    </dgm:pt>
    <dgm:pt modelId="{3ACF95FC-319C-4985-814F-590D463FF986}">
      <dgm:prSet phldrT="[Texte]"/>
      <dgm:spPr/>
      <dgm:t>
        <a:bodyPr/>
        <a:lstStyle/>
        <a:p>
          <a:r>
            <a:rPr lang="fr-FR" dirty="0"/>
            <a:t>les groupes de travail</a:t>
          </a:r>
        </a:p>
      </dgm:t>
    </dgm:pt>
    <dgm:pt modelId="{D2BEDADA-A4EF-4FF4-963A-EA00A24CFF54}" type="parTrans" cxnId="{6D0F7CB3-0C9F-45DA-B27C-A17187AE2A55}">
      <dgm:prSet/>
      <dgm:spPr/>
      <dgm:t>
        <a:bodyPr/>
        <a:lstStyle/>
        <a:p>
          <a:endParaRPr lang="fr-FR"/>
        </a:p>
      </dgm:t>
    </dgm:pt>
    <dgm:pt modelId="{19457D62-B7E5-41F3-AD82-31B45E1980CB}" type="sibTrans" cxnId="{6D0F7CB3-0C9F-45DA-B27C-A17187AE2A55}">
      <dgm:prSet/>
      <dgm:spPr/>
      <dgm:t>
        <a:bodyPr/>
        <a:lstStyle/>
        <a:p>
          <a:endParaRPr lang="fr-FR"/>
        </a:p>
      </dgm:t>
    </dgm:pt>
    <dgm:pt modelId="{A4091629-D951-4E80-B040-403C81C1C68C}" type="pres">
      <dgm:prSet presAssocID="{FBEB6C40-AEDC-4ACB-9591-F1FFA7E81BD6}" presName="composite" presStyleCnt="0">
        <dgm:presLayoutVars>
          <dgm:chMax val="3"/>
          <dgm:animLvl val="lvl"/>
          <dgm:resizeHandles val="exact"/>
        </dgm:presLayoutVars>
      </dgm:prSet>
      <dgm:spPr/>
    </dgm:pt>
    <dgm:pt modelId="{22AE62EE-A7DA-4AC5-B972-DD0223543433}" type="pres">
      <dgm:prSet presAssocID="{322A174B-830A-48D9-8D19-02E25D34F8AB}" presName="gear1" presStyleLbl="node1" presStyleIdx="0" presStyleCnt="3">
        <dgm:presLayoutVars>
          <dgm:chMax val="1"/>
          <dgm:bulletEnabled val="1"/>
        </dgm:presLayoutVars>
      </dgm:prSet>
      <dgm:spPr/>
    </dgm:pt>
    <dgm:pt modelId="{C2C265BC-465B-4782-96CD-8D5803723C50}" type="pres">
      <dgm:prSet presAssocID="{322A174B-830A-48D9-8D19-02E25D34F8AB}" presName="gear1srcNode" presStyleLbl="node1" presStyleIdx="0" presStyleCnt="3"/>
      <dgm:spPr/>
    </dgm:pt>
    <dgm:pt modelId="{568DFA2F-000C-4D09-87D7-D1CF7375412C}" type="pres">
      <dgm:prSet presAssocID="{322A174B-830A-48D9-8D19-02E25D34F8AB}" presName="gear1dstNode" presStyleLbl="node1" presStyleIdx="0" presStyleCnt="3"/>
      <dgm:spPr/>
    </dgm:pt>
    <dgm:pt modelId="{A6E6377F-27B7-4999-84C6-4BD6A19971ED}" type="pres">
      <dgm:prSet presAssocID="{0F9FAD89-F0A8-44E4-A8EF-FADEC093327C}" presName="gear2" presStyleLbl="node1" presStyleIdx="1" presStyleCnt="3">
        <dgm:presLayoutVars>
          <dgm:chMax val="1"/>
          <dgm:bulletEnabled val="1"/>
        </dgm:presLayoutVars>
      </dgm:prSet>
      <dgm:spPr/>
    </dgm:pt>
    <dgm:pt modelId="{EBD4328A-250A-43B8-988F-20821795B3DD}" type="pres">
      <dgm:prSet presAssocID="{0F9FAD89-F0A8-44E4-A8EF-FADEC093327C}" presName="gear2srcNode" presStyleLbl="node1" presStyleIdx="1" presStyleCnt="3"/>
      <dgm:spPr/>
    </dgm:pt>
    <dgm:pt modelId="{46B3380B-BAC3-4F2C-BE46-A9FB5C0270CF}" type="pres">
      <dgm:prSet presAssocID="{0F9FAD89-F0A8-44E4-A8EF-FADEC093327C}" presName="gear2dstNode" presStyleLbl="node1" presStyleIdx="1" presStyleCnt="3"/>
      <dgm:spPr/>
    </dgm:pt>
    <dgm:pt modelId="{00A54105-1933-426F-AC9E-5D9C9CD36F76}" type="pres">
      <dgm:prSet presAssocID="{3ACF95FC-319C-4985-814F-590D463FF986}" presName="gear3" presStyleLbl="node1" presStyleIdx="2" presStyleCnt="3"/>
      <dgm:spPr/>
    </dgm:pt>
    <dgm:pt modelId="{921714DB-BC5E-49C5-B9E6-6995D208EC7E}" type="pres">
      <dgm:prSet presAssocID="{3ACF95FC-319C-4985-814F-590D463FF986}" presName="gear3tx" presStyleLbl="node1" presStyleIdx="2" presStyleCnt="3">
        <dgm:presLayoutVars>
          <dgm:chMax val="1"/>
          <dgm:bulletEnabled val="1"/>
        </dgm:presLayoutVars>
      </dgm:prSet>
      <dgm:spPr/>
    </dgm:pt>
    <dgm:pt modelId="{DA15DCB2-D903-4AA3-8399-8C2C98C31AB1}" type="pres">
      <dgm:prSet presAssocID="{3ACF95FC-319C-4985-814F-590D463FF986}" presName="gear3srcNode" presStyleLbl="node1" presStyleIdx="2" presStyleCnt="3"/>
      <dgm:spPr/>
    </dgm:pt>
    <dgm:pt modelId="{47AB2276-48CB-43D4-A469-52924CDB3560}" type="pres">
      <dgm:prSet presAssocID="{3ACF95FC-319C-4985-814F-590D463FF986}" presName="gear3dstNode" presStyleLbl="node1" presStyleIdx="2" presStyleCnt="3"/>
      <dgm:spPr/>
    </dgm:pt>
    <dgm:pt modelId="{5C58BBE3-FFC1-455E-9A14-B938C0FF3B07}" type="pres">
      <dgm:prSet presAssocID="{842D0F6B-BC19-42D9-8187-33BC3AD6D711}" presName="connector1" presStyleLbl="sibTrans2D1" presStyleIdx="0" presStyleCnt="3"/>
      <dgm:spPr/>
    </dgm:pt>
    <dgm:pt modelId="{5FD07A92-3D88-4455-B432-1C8FAEEEEE59}" type="pres">
      <dgm:prSet presAssocID="{EECB7D4B-959C-45AF-81D0-3729ED182F1A}" presName="connector2" presStyleLbl="sibTrans2D1" presStyleIdx="1" presStyleCnt="3"/>
      <dgm:spPr/>
    </dgm:pt>
    <dgm:pt modelId="{95F618F3-3D39-4C1E-BBD1-6371E1CE227C}" type="pres">
      <dgm:prSet presAssocID="{19457D62-B7E5-41F3-AD82-31B45E1980CB}" presName="connector3" presStyleLbl="sibTrans2D1" presStyleIdx="2" presStyleCnt="3"/>
      <dgm:spPr/>
    </dgm:pt>
  </dgm:ptLst>
  <dgm:cxnLst>
    <dgm:cxn modelId="{AFA5BD02-A1F1-DC4D-93C3-504FD5E999B4}" type="presOf" srcId="{842D0F6B-BC19-42D9-8187-33BC3AD6D711}" destId="{5C58BBE3-FFC1-455E-9A14-B938C0FF3B07}" srcOrd="0" destOrd="0" presId="urn:microsoft.com/office/officeart/2005/8/layout/gear1"/>
    <dgm:cxn modelId="{0916760B-6463-1949-9C95-917360CB1031}" type="presOf" srcId="{3ACF95FC-319C-4985-814F-590D463FF986}" destId="{00A54105-1933-426F-AC9E-5D9C9CD36F76}" srcOrd="0" destOrd="0" presId="urn:microsoft.com/office/officeart/2005/8/layout/gear1"/>
    <dgm:cxn modelId="{546BAB0C-38FB-6748-81AF-3906A63A0898}" type="presOf" srcId="{3ACF95FC-319C-4985-814F-590D463FF986}" destId="{DA15DCB2-D903-4AA3-8399-8C2C98C31AB1}" srcOrd="2" destOrd="0" presId="urn:microsoft.com/office/officeart/2005/8/layout/gear1"/>
    <dgm:cxn modelId="{18551821-085E-8843-9EFC-36292C1341D3}" type="presOf" srcId="{0F9FAD89-F0A8-44E4-A8EF-FADEC093327C}" destId="{EBD4328A-250A-43B8-988F-20821795B3DD}" srcOrd="1" destOrd="0" presId="urn:microsoft.com/office/officeart/2005/8/layout/gear1"/>
    <dgm:cxn modelId="{14E2DA30-370D-A24E-8DE7-5D8B3A0F2254}" type="presOf" srcId="{19457D62-B7E5-41F3-AD82-31B45E1980CB}" destId="{95F618F3-3D39-4C1E-BBD1-6371E1CE227C}" srcOrd="0" destOrd="0" presId="urn:microsoft.com/office/officeart/2005/8/layout/gear1"/>
    <dgm:cxn modelId="{25757056-12B7-AE4E-B5FF-9B5788453396}" type="presOf" srcId="{3ACF95FC-319C-4985-814F-590D463FF986}" destId="{921714DB-BC5E-49C5-B9E6-6995D208EC7E}" srcOrd="1" destOrd="0" presId="urn:microsoft.com/office/officeart/2005/8/layout/gear1"/>
    <dgm:cxn modelId="{2CEFD981-0898-4447-8F51-456D585F0CC4}" type="presOf" srcId="{FBEB6C40-AEDC-4ACB-9591-F1FFA7E81BD6}" destId="{A4091629-D951-4E80-B040-403C81C1C68C}" srcOrd="0" destOrd="0" presId="urn:microsoft.com/office/officeart/2005/8/layout/gear1"/>
    <dgm:cxn modelId="{752FC689-0C6C-864C-8C3A-7B41A7F9C0D2}" type="presOf" srcId="{322A174B-830A-48D9-8D19-02E25D34F8AB}" destId="{C2C265BC-465B-4782-96CD-8D5803723C50}" srcOrd="1" destOrd="0" presId="urn:microsoft.com/office/officeart/2005/8/layout/gear1"/>
    <dgm:cxn modelId="{59850CA4-3047-41EB-9A7D-2B6AE4F9F2B8}" srcId="{FBEB6C40-AEDC-4ACB-9591-F1FFA7E81BD6}" destId="{0F9FAD89-F0A8-44E4-A8EF-FADEC093327C}" srcOrd="1" destOrd="0" parTransId="{6C8E4AB4-BA98-41F7-AE5F-254E2110958F}" sibTransId="{EECB7D4B-959C-45AF-81D0-3729ED182F1A}"/>
    <dgm:cxn modelId="{5140E2AD-7FF3-D043-88DB-51B194A64FA3}" type="presOf" srcId="{3ACF95FC-319C-4985-814F-590D463FF986}" destId="{47AB2276-48CB-43D4-A469-52924CDB3560}" srcOrd="3" destOrd="0" presId="urn:microsoft.com/office/officeart/2005/8/layout/gear1"/>
    <dgm:cxn modelId="{6D0F7CB3-0C9F-45DA-B27C-A17187AE2A55}" srcId="{FBEB6C40-AEDC-4ACB-9591-F1FFA7E81BD6}" destId="{3ACF95FC-319C-4985-814F-590D463FF986}" srcOrd="2" destOrd="0" parTransId="{D2BEDADA-A4EF-4FF4-963A-EA00A24CFF54}" sibTransId="{19457D62-B7E5-41F3-AD82-31B45E1980CB}"/>
    <dgm:cxn modelId="{1D0689B3-F762-A445-8CC3-41FA3B6A8D01}" type="presOf" srcId="{322A174B-830A-48D9-8D19-02E25D34F8AB}" destId="{22AE62EE-A7DA-4AC5-B972-DD0223543433}" srcOrd="0" destOrd="0" presId="urn:microsoft.com/office/officeart/2005/8/layout/gear1"/>
    <dgm:cxn modelId="{919670BD-A409-DF42-8979-05B27CF90CCF}" type="presOf" srcId="{0F9FAD89-F0A8-44E4-A8EF-FADEC093327C}" destId="{46B3380B-BAC3-4F2C-BE46-A9FB5C0270CF}" srcOrd="2" destOrd="0" presId="urn:microsoft.com/office/officeart/2005/8/layout/gear1"/>
    <dgm:cxn modelId="{153B3CBF-FDD2-EC47-8B52-D491AE5EE866}" type="presOf" srcId="{322A174B-830A-48D9-8D19-02E25D34F8AB}" destId="{568DFA2F-000C-4D09-87D7-D1CF7375412C}" srcOrd="2" destOrd="0" presId="urn:microsoft.com/office/officeart/2005/8/layout/gear1"/>
    <dgm:cxn modelId="{B7BA63ED-D0DD-42E7-ADB7-C77CD38239BD}" srcId="{FBEB6C40-AEDC-4ACB-9591-F1FFA7E81BD6}" destId="{322A174B-830A-48D9-8D19-02E25D34F8AB}" srcOrd="0" destOrd="0" parTransId="{D375B748-A5CE-4853-9373-DC0DEAB29502}" sibTransId="{842D0F6B-BC19-42D9-8187-33BC3AD6D711}"/>
    <dgm:cxn modelId="{C49797ED-8A10-6E47-9F9D-DDC2AFF04212}" type="presOf" srcId="{EECB7D4B-959C-45AF-81D0-3729ED182F1A}" destId="{5FD07A92-3D88-4455-B432-1C8FAEEEEE59}" srcOrd="0" destOrd="0" presId="urn:microsoft.com/office/officeart/2005/8/layout/gear1"/>
    <dgm:cxn modelId="{08770DF7-A890-3445-95FB-52E68E136675}" type="presOf" srcId="{0F9FAD89-F0A8-44E4-A8EF-FADEC093327C}" destId="{A6E6377F-27B7-4999-84C6-4BD6A19971ED}" srcOrd="0" destOrd="0" presId="urn:microsoft.com/office/officeart/2005/8/layout/gear1"/>
    <dgm:cxn modelId="{4EC3BBD2-1033-6742-A4BF-A069F4F94A78}" type="presParOf" srcId="{A4091629-D951-4E80-B040-403C81C1C68C}" destId="{22AE62EE-A7DA-4AC5-B972-DD0223543433}" srcOrd="0" destOrd="0" presId="urn:microsoft.com/office/officeart/2005/8/layout/gear1"/>
    <dgm:cxn modelId="{98443622-4E2F-074D-A90C-C01A5B1D45CC}" type="presParOf" srcId="{A4091629-D951-4E80-B040-403C81C1C68C}" destId="{C2C265BC-465B-4782-96CD-8D5803723C50}" srcOrd="1" destOrd="0" presId="urn:microsoft.com/office/officeart/2005/8/layout/gear1"/>
    <dgm:cxn modelId="{5A1D4028-DFAF-9A4C-A642-32C3372FB7C8}" type="presParOf" srcId="{A4091629-D951-4E80-B040-403C81C1C68C}" destId="{568DFA2F-000C-4D09-87D7-D1CF7375412C}" srcOrd="2" destOrd="0" presId="urn:microsoft.com/office/officeart/2005/8/layout/gear1"/>
    <dgm:cxn modelId="{BF292174-9638-E549-AA8F-01741275728E}" type="presParOf" srcId="{A4091629-D951-4E80-B040-403C81C1C68C}" destId="{A6E6377F-27B7-4999-84C6-4BD6A19971ED}" srcOrd="3" destOrd="0" presId="urn:microsoft.com/office/officeart/2005/8/layout/gear1"/>
    <dgm:cxn modelId="{5235918B-97DD-3546-84B2-AAB63B6C74E0}" type="presParOf" srcId="{A4091629-D951-4E80-B040-403C81C1C68C}" destId="{EBD4328A-250A-43B8-988F-20821795B3DD}" srcOrd="4" destOrd="0" presId="urn:microsoft.com/office/officeart/2005/8/layout/gear1"/>
    <dgm:cxn modelId="{92DF60A4-EA43-A849-A678-02ADE27B8FC2}" type="presParOf" srcId="{A4091629-D951-4E80-B040-403C81C1C68C}" destId="{46B3380B-BAC3-4F2C-BE46-A9FB5C0270CF}" srcOrd="5" destOrd="0" presId="urn:microsoft.com/office/officeart/2005/8/layout/gear1"/>
    <dgm:cxn modelId="{AC1521CC-B69C-714A-86D1-6715E716DEA9}" type="presParOf" srcId="{A4091629-D951-4E80-B040-403C81C1C68C}" destId="{00A54105-1933-426F-AC9E-5D9C9CD36F76}" srcOrd="6" destOrd="0" presId="urn:microsoft.com/office/officeart/2005/8/layout/gear1"/>
    <dgm:cxn modelId="{2C96A5F0-3028-1D4C-85D7-1FE0DAD8ACCD}" type="presParOf" srcId="{A4091629-D951-4E80-B040-403C81C1C68C}" destId="{921714DB-BC5E-49C5-B9E6-6995D208EC7E}" srcOrd="7" destOrd="0" presId="urn:microsoft.com/office/officeart/2005/8/layout/gear1"/>
    <dgm:cxn modelId="{158B4274-D506-7741-B3E4-53E696618441}" type="presParOf" srcId="{A4091629-D951-4E80-B040-403C81C1C68C}" destId="{DA15DCB2-D903-4AA3-8399-8C2C98C31AB1}" srcOrd="8" destOrd="0" presId="urn:microsoft.com/office/officeart/2005/8/layout/gear1"/>
    <dgm:cxn modelId="{5A4A8D00-7C6E-6447-8DF6-8746F8E694B2}" type="presParOf" srcId="{A4091629-D951-4E80-B040-403C81C1C68C}" destId="{47AB2276-48CB-43D4-A469-52924CDB3560}" srcOrd="9" destOrd="0" presId="urn:microsoft.com/office/officeart/2005/8/layout/gear1"/>
    <dgm:cxn modelId="{EB220EAB-E1E0-3142-A9B8-CA40CD391558}" type="presParOf" srcId="{A4091629-D951-4E80-B040-403C81C1C68C}" destId="{5C58BBE3-FFC1-455E-9A14-B938C0FF3B07}" srcOrd="10" destOrd="0" presId="urn:microsoft.com/office/officeart/2005/8/layout/gear1"/>
    <dgm:cxn modelId="{1B584420-22B8-BB41-98A8-1854C43D0990}" type="presParOf" srcId="{A4091629-D951-4E80-B040-403C81C1C68C}" destId="{5FD07A92-3D88-4455-B432-1C8FAEEEEE59}" srcOrd="11" destOrd="0" presId="urn:microsoft.com/office/officeart/2005/8/layout/gear1"/>
    <dgm:cxn modelId="{FEF0884F-F3CE-B843-ABF7-D80773000481}" type="presParOf" srcId="{A4091629-D951-4E80-B040-403C81C1C68C}" destId="{95F618F3-3D39-4C1E-BBD1-6371E1CE227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E62EE-A7DA-4AC5-B972-DD0223543433}">
      <dsp:nvSpPr>
        <dsp:cNvPr id="0" name=""/>
        <dsp:cNvSpPr/>
      </dsp:nvSpPr>
      <dsp:spPr>
        <a:xfrm>
          <a:off x="3770740" y="2213988"/>
          <a:ext cx="2705985" cy="270598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les plénières</a:t>
          </a:r>
        </a:p>
      </dsp:txBody>
      <dsp:txXfrm>
        <a:off x="4314763" y="2847852"/>
        <a:ext cx="1617939" cy="1390932"/>
      </dsp:txXfrm>
    </dsp:sp>
    <dsp:sp modelId="{A6E6377F-27B7-4999-84C6-4BD6A19971ED}">
      <dsp:nvSpPr>
        <dsp:cNvPr id="0" name=""/>
        <dsp:cNvSpPr/>
      </dsp:nvSpPr>
      <dsp:spPr>
        <a:xfrm>
          <a:off x="2196349" y="1574391"/>
          <a:ext cx="1967989" cy="196798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le collège solidaire</a:t>
          </a:r>
        </a:p>
      </dsp:txBody>
      <dsp:txXfrm>
        <a:off x="2691796" y="2072833"/>
        <a:ext cx="977095" cy="971105"/>
      </dsp:txXfrm>
    </dsp:sp>
    <dsp:sp modelId="{00A54105-1933-426F-AC9E-5D9C9CD36F76}">
      <dsp:nvSpPr>
        <dsp:cNvPr id="0" name=""/>
        <dsp:cNvSpPr/>
      </dsp:nvSpPr>
      <dsp:spPr>
        <a:xfrm rot="20700000">
          <a:off x="3298624" y="216679"/>
          <a:ext cx="1928228" cy="1928228"/>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kern="1200" dirty="0"/>
            <a:t>les groupes de travail</a:t>
          </a:r>
        </a:p>
      </dsp:txBody>
      <dsp:txXfrm rot="-20700000">
        <a:off x="3721541" y="639596"/>
        <a:ext cx="1082394" cy="1082394"/>
      </dsp:txXfrm>
    </dsp:sp>
    <dsp:sp modelId="{5C58BBE3-FFC1-455E-9A14-B938C0FF3B07}">
      <dsp:nvSpPr>
        <dsp:cNvPr id="0" name=""/>
        <dsp:cNvSpPr/>
      </dsp:nvSpPr>
      <dsp:spPr>
        <a:xfrm>
          <a:off x="3570715" y="1801067"/>
          <a:ext cx="3463661" cy="3463661"/>
        </a:xfrm>
        <a:prstGeom prst="circularArrow">
          <a:avLst>
            <a:gd name="adj1" fmla="val 4688"/>
            <a:gd name="adj2" fmla="val 299029"/>
            <a:gd name="adj3" fmla="val 2531137"/>
            <a:gd name="adj4" fmla="val 1582939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D07A92-3D88-4455-B432-1C8FAEEEEE59}">
      <dsp:nvSpPr>
        <dsp:cNvPr id="0" name=""/>
        <dsp:cNvSpPr/>
      </dsp:nvSpPr>
      <dsp:spPr>
        <a:xfrm>
          <a:off x="1847821" y="1135835"/>
          <a:ext cx="2516566" cy="251656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F618F3-3D39-4C1E-BBD1-6371E1CE227C}">
      <dsp:nvSpPr>
        <dsp:cNvPr id="0" name=""/>
        <dsp:cNvSpPr/>
      </dsp:nvSpPr>
      <dsp:spPr>
        <a:xfrm>
          <a:off x="2852605" y="-208789"/>
          <a:ext cx="2713365" cy="27133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8EF61-7B27-C147-A69E-66581DD1FA4A}" type="datetimeFigureOut">
              <a:rPr lang="fr-FR" smtClean="0"/>
              <a:t>09/11/2018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47CD1-BF3D-3C45-B50B-65B2B0C77F72}" type="slidenum">
              <a:rPr lang="fr-FR" smtClean="0"/>
              <a:t>‹N°›</a:t>
            </a:fld>
            <a:endParaRPr lang="fr-FR"/>
          </a:p>
        </p:txBody>
      </p:sp>
    </p:spTree>
    <p:extLst>
      <p:ext uri="{BB962C8B-B14F-4D97-AF65-F5344CB8AC3E}">
        <p14:creationId xmlns:p14="http://schemas.microsoft.com/office/powerpoint/2010/main" val="24914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F047CD1-BF3D-3C45-B50B-65B2B0C77F72}" type="slidenum">
              <a:rPr lang="fr-FR" smtClean="0"/>
              <a:t>1</a:t>
            </a:fld>
            <a:endParaRPr lang="fr-FR"/>
          </a:p>
        </p:txBody>
      </p:sp>
    </p:spTree>
    <p:extLst>
      <p:ext uri="{BB962C8B-B14F-4D97-AF65-F5344CB8AC3E}">
        <p14:creationId xmlns:p14="http://schemas.microsoft.com/office/powerpoint/2010/main" val="53070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buFont typeface="Wingdings" panose="05000000000000000000" pitchFamily="2" charset="2"/>
              <a:buChar char="Ø"/>
            </a:pPr>
            <a:r>
              <a:rPr lang="fr-FR" dirty="0"/>
              <a:t>assurer la comptabilité de l’association,</a:t>
            </a:r>
          </a:p>
          <a:p>
            <a:pPr lvl="1">
              <a:buFont typeface="Wingdings" panose="05000000000000000000" pitchFamily="2" charset="2"/>
              <a:buChar char="Ø"/>
            </a:pPr>
            <a:r>
              <a:rPr lang="fr-FR" dirty="0"/>
              <a:t> faire le suivi du salarié,</a:t>
            </a:r>
          </a:p>
          <a:p>
            <a:pPr lvl="1">
              <a:buFont typeface="Wingdings" panose="05000000000000000000" pitchFamily="2" charset="2"/>
              <a:buChar char="Ø"/>
            </a:pPr>
            <a:r>
              <a:rPr lang="fr-FR" dirty="0"/>
              <a:t> organiser l’assemblée générale ordinaire une fois par an et les éventuelles assemblées générales extraordinaires,</a:t>
            </a:r>
          </a:p>
          <a:p>
            <a:pPr lvl="1">
              <a:buFont typeface="Wingdings" panose="05000000000000000000" pitchFamily="2" charset="2"/>
              <a:buChar char="Ø"/>
            </a:pPr>
            <a:r>
              <a:rPr lang="fr-FR" dirty="0"/>
              <a:t> et puis réfléchir au développement de l’association, à sa communication, à notre pratique de l’autogestion etc.</a:t>
            </a:r>
          </a:p>
          <a:p>
            <a:endParaRPr lang="fr-FR" dirty="0"/>
          </a:p>
        </p:txBody>
      </p:sp>
      <p:sp>
        <p:nvSpPr>
          <p:cNvPr id="4" name="Espace réservé du numéro de diapositive 3"/>
          <p:cNvSpPr>
            <a:spLocks noGrp="1"/>
          </p:cNvSpPr>
          <p:nvPr>
            <p:ph type="sldNum" sz="quarter" idx="10"/>
          </p:nvPr>
        </p:nvSpPr>
        <p:spPr/>
        <p:txBody>
          <a:bodyPr/>
          <a:lstStyle/>
          <a:p>
            <a:fld id="{DF047CD1-BF3D-3C45-B50B-65B2B0C77F72}" type="slidenum">
              <a:rPr lang="fr-FR" smtClean="0"/>
              <a:t>11</a:t>
            </a:fld>
            <a:endParaRPr lang="fr-FR"/>
          </a:p>
        </p:txBody>
      </p:sp>
    </p:spTree>
    <p:extLst>
      <p:ext uri="{BB962C8B-B14F-4D97-AF65-F5344CB8AC3E}">
        <p14:creationId xmlns:p14="http://schemas.microsoft.com/office/powerpoint/2010/main" val="103030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10</a:t>
            </a:r>
            <a:r>
              <a:rPr lang="fr-FR" baseline="30000" dirty="0"/>
              <a:t>ème</a:t>
            </a:r>
            <a:r>
              <a:rPr lang="fr-FR" dirty="0"/>
              <a:t> édition en quelques chiffres :</a:t>
            </a:r>
          </a:p>
          <a:p>
            <a:pPr lvl="1">
              <a:buFont typeface="Wingdings" panose="05000000000000000000" pitchFamily="2" charset="2"/>
              <a:buChar char="Ø"/>
            </a:pPr>
            <a:r>
              <a:rPr lang="fr-FR" dirty="0"/>
              <a:t> Un tour principal de 6 semaines (de Toulouse à Valence) et 2 échappées belles de 10 jours chacune (1 en Espagne de Gérone à </a:t>
            </a:r>
            <a:r>
              <a:rPr lang="fr-FR" dirty="0" err="1"/>
              <a:t>Armissan</a:t>
            </a:r>
            <a:r>
              <a:rPr lang="fr-FR" dirty="0"/>
              <a:t> dans l’Aude et 1 de </a:t>
            </a:r>
            <a:r>
              <a:rPr lang="fr-FR" dirty="0" err="1"/>
              <a:t>Thoiras</a:t>
            </a:r>
            <a:r>
              <a:rPr lang="fr-FR" dirty="0"/>
              <a:t> dans le Gard à </a:t>
            </a:r>
            <a:r>
              <a:rPr lang="fr-FR" dirty="0" err="1"/>
              <a:t>Eurre</a:t>
            </a:r>
            <a:r>
              <a:rPr lang="fr-FR" dirty="0"/>
              <a:t> dans la Drôme),</a:t>
            </a:r>
          </a:p>
          <a:p>
            <a:pPr lvl="1">
              <a:buFont typeface="Wingdings" panose="05000000000000000000" pitchFamily="2" charset="2"/>
              <a:buChar char="Ø"/>
            </a:pPr>
            <a:r>
              <a:rPr lang="fr-FR" dirty="0"/>
              <a:t> 9 départements traversés + la Catalogne,</a:t>
            </a:r>
          </a:p>
          <a:p>
            <a:pPr lvl="1">
              <a:buFont typeface="Wingdings" panose="05000000000000000000" pitchFamily="2" charset="2"/>
              <a:buChar char="Ø"/>
            </a:pPr>
            <a:r>
              <a:rPr lang="fr-FR" dirty="0"/>
              <a:t> 1 800 km parcourus (1 165 sur le grand tour, 325 km sur la 1ère échappée belle et 310 km sur la 2ème),</a:t>
            </a:r>
          </a:p>
          <a:p>
            <a:pPr lvl="1">
              <a:buFont typeface="Wingdings" panose="05000000000000000000" pitchFamily="2" charset="2"/>
              <a:buChar char="Ø"/>
            </a:pPr>
            <a:r>
              <a:rPr lang="fr-FR" dirty="0"/>
              <a:t> </a:t>
            </a:r>
            <a:r>
              <a:rPr lang="fr-FR" dirty="0">
                <a:solidFill>
                  <a:srgbClr val="FF0000"/>
                </a:solidFill>
              </a:rPr>
              <a:t>xx</a:t>
            </a:r>
            <a:r>
              <a:rPr lang="fr-FR" dirty="0"/>
              <a:t> structures rencontrées agissant dans l’agriculture, la culture, le lien social, l’énergie, le vivre ensemble, la lutte contre les grands projets inutiles et contre les pollutions, la promotion du vélo comme mode de déplacement etc.</a:t>
            </a:r>
          </a:p>
          <a:p>
            <a:pPr lvl="1">
              <a:buFont typeface="Wingdings" panose="05000000000000000000" pitchFamily="2" charset="2"/>
              <a:buChar char="Ø"/>
            </a:pPr>
            <a:r>
              <a:rPr lang="fr-FR" dirty="0"/>
              <a:t> </a:t>
            </a:r>
            <a:r>
              <a:rPr lang="fr-FR" dirty="0">
                <a:solidFill>
                  <a:srgbClr val="FF0000"/>
                </a:solidFill>
              </a:rPr>
              <a:t>xx</a:t>
            </a:r>
            <a:r>
              <a:rPr lang="fr-FR" dirty="0"/>
              <a:t> </a:t>
            </a:r>
            <a:r>
              <a:rPr lang="fr-FR" dirty="0" err="1"/>
              <a:t>participant.e.s</a:t>
            </a:r>
            <a:r>
              <a:rPr lang="fr-FR" dirty="0"/>
              <a:t>, en moyenne </a:t>
            </a:r>
            <a:r>
              <a:rPr lang="fr-FR" dirty="0">
                <a:solidFill>
                  <a:srgbClr val="FF0000"/>
                </a:solidFill>
              </a:rPr>
              <a:t>xx</a:t>
            </a:r>
            <a:r>
              <a:rPr lang="fr-FR" dirty="0"/>
              <a:t> par jour (min: </a:t>
            </a:r>
            <a:r>
              <a:rPr lang="fr-FR" dirty="0">
                <a:solidFill>
                  <a:srgbClr val="FF0000"/>
                </a:solidFill>
              </a:rPr>
              <a:t>xx</a:t>
            </a:r>
            <a:r>
              <a:rPr lang="fr-FR" dirty="0"/>
              <a:t> et max: </a:t>
            </a:r>
            <a:r>
              <a:rPr lang="fr-FR" dirty="0">
                <a:solidFill>
                  <a:srgbClr val="FF0000"/>
                </a:solidFill>
              </a:rPr>
              <a:t>xx</a:t>
            </a:r>
            <a:r>
              <a:rPr lang="fr-FR" dirty="0"/>
              <a:t>),</a:t>
            </a:r>
          </a:p>
          <a:p>
            <a:pPr lvl="1">
              <a:buFont typeface="Wingdings" panose="05000000000000000000" pitchFamily="2" charset="2"/>
              <a:buChar char="Ø"/>
            </a:pPr>
            <a:r>
              <a:rPr lang="fr-FR" dirty="0"/>
              <a:t> le plus jeune participant avait </a:t>
            </a:r>
            <a:r>
              <a:rPr lang="fr-FR" dirty="0">
                <a:solidFill>
                  <a:srgbClr val="FF0000"/>
                </a:solidFill>
              </a:rPr>
              <a:t>xx</a:t>
            </a:r>
            <a:r>
              <a:rPr lang="fr-FR" dirty="0"/>
              <a:t> ans et le plus vieux </a:t>
            </a:r>
            <a:r>
              <a:rPr lang="fr-FR" dirty="0">
                <a:solidFill>
                  <a:srgbClr val="FF0000"/>
                </a:solidFill>
              </a:rPr>
              <a:t>xx</a:t>
            </a:r>
            <a:r>
              <a:rPr lang="fr-FR" dirty="0"/>
              <a:t> ans, il y avait </a:t>
            </a:r>
            <a:r>
              <a:rPr lang="fr-FR" dirty="0">
                <a:solidFill>
                  <a:srgbClr val="FF0000"/>
                </a:solidFill>
              </a:rPr>
              <a:t>xx</a:t>
            </a:r>
            <a:r>
              <a:rPr lang="fr-FR" dirty="0"/>
              <a:t> familles et </a:t>
            </a:r>
            <a:r>
              <a:rPr lang="fr-FR" dirty="0">
                <a:solidFill>
                  <a:srgbClr val="FF0000"/>
                </a:solidFill>
              </a:rPr>
              <a:t>xx</a:t>
            </a:r>
            <a:r>
              <a:rPr lang="fr-FR" dirty="0"/>
              <a:t> </a:t>
            </a:r>
            <a:r>
              <a:rPr lang="fr-FR" dirty="0" err="1"/>
              <a:t>mineur.e.s</a:t>
            </a:r>
            <a:r>
              <a:rPr lang="fr-FR" dirty="0"/>
              <a:t>,</a:t>
            </a:r>
          </a:p>
          <a:p>
            <a:pPr lvl="1">
              <a:buFont typeface="Wingdings" panose="05000000000000000000" pitchFamily="2" charset="2"/>
              <a:buChar char="Ø"/>
            </a:pPr>
            <a:r>
              <a:rPr lang="fr-FR" dirty="0"/>
              <a:t> </a:t>
            </a:r>
            <a:r>
              <a:rPr lang="fr-FR" dirty="0">
                <a:solidFill>
                  <a:srgbClr val="FF0000"/>
                </a:solidFill>
              </a:rPr>
              <a:t>xx</a:t>
            </a:r>
            <a:r>
              <a:rPr lang="fr-FR" dirty="0"/>
              <a:t> conférences gesticulées données sur le thème du vélo,</a:t>
            </a:r>
          </a:p>
          <a:p>
            <a:pPr lvl="1">
              <a:buFont typeface="Wingdings" panose="05000000000000000000" pitchFamily="2" charset="2"/>
              <a:buChar char="Ø"/>
            </a:pPr>
            <a:r>
              <a:rPr lang="fr-FR" dirty="0"/>
              <a:t> </a:t>
            </a:r>
            <a:r>
              <a:rPr lang="fr-FR" dirty="0">
                <a:solidFill>
                  <a:srgbClr val="FF0000"/>
                </a:solidFill>
              </a:rPr>
              <a:t>xx</a:t>
            </a:r>
            <a:r>
              <a:rPr lang="fr-FR" dirty="0"/>
              <a:t> cercles de paroles réalisés, </a:t>
            </a:r>
          </a:p>
          <a:p>
            <a:endParaRPr lang="fr-FR" dirty="0"/>
          </a:p>
        </p:txBody>
      </p:sp>
      <p:sp>
        <p:nvSpPr>
          <p:cNvPr id="4" name="Espace réservé du numéro de diapositive 3"/>
          <p:cNvSpPr>
            <a:spLocks noGrp="1"/>
          </p:cNvSpPr>
          <p:nvPr>
            <p:ph type="sldNum" sz="quarter" idx="10"/>
          </p:nvPr>
        </p:nvSpPr>
        <p:spPr/>
        <p:txBody>
          <a:bodyPr/>
          <a:lstStyle/>
          <a:p>
            <a:fld id="{DF047CD1-BF3D-3C45-B50B-65B2B0C77F72}" type="slidenum">
              <a:rPr lang="fr-FR" smtClean="0"/>
              <a:t>15</a:t>
            </a:fld>
            <a:endParaRPr lang="fr-FR"/>
          </a:p>
        </p:txBody>
      </p:sp>
    </p:spTree>
    <p:extLst>
      <p:ext uri="{BB962C8B-B14F-4D97-AF65-F5344CB8AC3E}">
        <p14:creationId xmlns:p14="http://schemas.microsoft.com/office/powerpoint/2010/main" val="131156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10</a:t>
            </a:r>
            <a:r>
              <a:rPr lang="fr-FR" baseline="30000" dirty="0"/>
              <a:t>ème</a:t>
            </a:r>
            <a:r>
              <a:rPr lang="fr-FR" dirty="0"/>
              <a:t> édition en quelques chiffres :</a:t>
            </a:r>
          </a:p>
          <a:p>
            <a:pPr lvl="1">
              <a:buFont typeface="Wingdings" panose="05000000000000000000" pitchFamily="2" charset="2"/>
              <a:buChar char="Ø"/>
            </a:pPr>
            <a:r>
              <a:rPr lang="fr-FR" dirty="0"/>
              <a:t> Un tour principal de 6 semaines (de Toulouse à Valence) et 2 échappées belles de 10 jours chacune (1 en Espagne de Gérone à </a:t>
            </a:r>
            <a:r>
              <a:rPr lang="fr-FR" dirty="0" err="1"/>
              <a:t>Armissan</a:t>
            </a:r>
            <a:r>
              <a:rPr lang="fr-FR" dirty="0"/>
              <a:t> dans l’Aude et 1 de </a:t>
            </a:r>
            <a:r>
              <a:rPr lang="fr-FR" dirty="0" err="1"/>
              <a:t>Thoiras</a:t>
            </a:r>
            <a:r>
              <a:rPr lang="fr-FR" dirty="0"/>
              <a:t> dans le Gard à </a:t>
            </a:r>
            <a:r>
              <a:rPr lang="fr-FR" dirty="0" err="1"/>
              <a:t>Eurre</a:t>
            </a:r>
            <a:r>
              <a:rPr lang="fr-FR" dirty="0"/>
              <a:t> dans la Drôme),</a:t>
            </a:r>
          </a:p>
          <a:p>
            <a:pPr lvl="1">
              <a:buFont typeface="Wingdings" panose="05000000000000000000" pitchFamily="2" charset="2"/>
              <a:buChar char="Ø"/>
            </a:pPr>
            <a:r>
              <a:rPr lang="fr-FR" dirty="0"/>
              <a:t> 9 départements traversés + la Catalogne,</a:t>
            </a:r>
          </a:p>
          <a:p>
            <a:pPr lvl="1">
              <a:buFont typeface="Wingdings" panose="05000000000000000000" pitchFamily="2" charset="2"/>
              <a:buChar char="Ø"/>
            </a:pPr>
            <a:r>
              <a:rPr lang="fr-FR" dirty="0"/>
              <a:t> 1 800 km parcourus (1 165 sur le grand tour, 325 km sur la 1ère échappée belle et 310 km sur la 2ème),</a:t>
            </a:r>
          </a:p>
          <a:p>
            <a:pPr lvl="1">
              <a:buFont typeface="Wingdings" panose="05000000000000000000" pitchFamily="2" charset="2"/>
              <a:buChar char="Ø"/>
            </a:pPr>
            <a:r>
              <a:rPr lang="fr-FR" dirty="0"/>
              <a:t> </a:t>
            </a:r>
            <a:r>
              <a:rPr lang="fr-FR" dirty="0">
                <a:solidFill>
                  <a:srgbClr val="FF0000"/>
                </a:solidFill>
              </a:rPr>
              <a:t>xx</a:t>
            </a:r>
            <a:r>
              <a:rPr lang="fr-FR" dirty="0"/>
              <a:t> structures rencontrées agissant dans l’agriculture, la culture, le lien social, l’énergie, le vivre ensemble, la lutte contre les grands projets inutiles et contre les pollutions, la promotion du vélo comme mode de déplacement etc.</a:t>
            </a:r>
          </a:p>
          <a:p>
            <a:pPr lvl="1">
              <a:buFont typeface="Wingdings" panose="05000000000000000000" pitchFamily="2" charset="2"/>
              <a:buChar char="Ø"/>
            </a:pPr>
            <a:r>
              <a:rPr lang="fr-FR" dirty="0"/>
              <a:t> </a:t>
            </a:r>
            <a:r>
              <a:rPr lang="fr-FR" dirty="0">
                <a:solidFill>
                  <a:srgbClr val="FF0000"/>
                </a:solidFill>
              </a:rPr>
              <a:t>xx</a:t>
            </a:r>
            <a:r>
              <a:rPr lang="fr-FR" dirty="0"/>
              <a:t> </a:t>
            </a:r>
            <a:r>
              <a:rPr lang="fr-FR" dirty="0" err="1"/>
              <a:t>participant.e.s</a:t>
            </a:r>
            <a:r>
              <a:rPr lang="fr-FR" dirty="0"/>
              <a:t>, en moyenne </a:t>
            </a:r>
            <a:r>
              <a:rPr lang="fr-FR" dirty="0">
                <a:solidFill>
                  <a:srgbClr val="FF0000"/>
                </a:solidFill>
              </a:rPr>
              <a:t>xx</a:t>
            </a:r>
            <a:r>
              <a:rPr lang="fr-FR" dirty="0"/>
              <a:t> par jour (min: </a:t>
            </a:r>
            <a:r>
              <a:rPr lang="fr-FR" dirty="0">
                <a:solidFill>
                  <a:srgbClr val="FF0000"/>
                </a:solidFill>
              </a:rPr>
              <a:t>xx</a:t>
            </a:r>
            <a:r>
              <a:rPr lang="fr-FR" dirty="0"/>
              <a:t> et max: </a:t>
            </a:r>
            <a:r>
              <a:rPr lang="fr-FR" dirty="0">
                <a:solidFill>
                  <a:srgbClr val="FF0000"/>
                </a:solidFill>
              </a:rPr>
              <a:t>xx</a:t>
            </a:r>
            <a:r>
              <a:rPr lang="fr-FR" dirty="0"/>
              <a:t>),</a:t>
            </a:r>
          </a:p>
          <a:p>
            <a:pPr lvl="1">
              <a:buFont typeface="Wingdings" panose="05000000000000000000" pitchFamily="2" charset="2"/>
              <a:buChar char="Ø"/>
            </a:pPr>
            <a:r>
              <a:rPr lang="fr-FR" dirty="0"/>
              <a:t> le plus jeune participant avait </a:t>
            </a:r>
            <a:r>
              <a:rPr lang="fr-FR" dirty="0">
                <a:solidFill>
                  <a:srgbClr val="FF0000"/>
                </a:solidFill>
              </a:rPr>
              <a:t>xx</a:t>
            </a:r>
            <a:r>
              <a:rPr lang="fr-FR" dirty="0"/>
              <a:t> ans et le plus vieux </a:t>
            </a:r>
            <a:r>
              <a:rPr lang="fr-FR" dirty="0">
                <a:solidFill>
                  <a:srgbClr val="FF0000"/>
                </a:solidFill>
              </a:rPr>
              <a:t>xx</a:t>
            </a:r>
            <a:r>
              <a:rPr lang="fr-FR" dirty="0"/>
              <a:t> ans, il y avait </a:t>
            </a:r>
            <a:r>
              <a:rPr lang="fr-FR" dirty="0">
                <a:solidFill>
                  <a:srgbClr val="FF0000"/>
                </a:solidFill>
              </a:rPr>
              <a:t>xx</a:t>
            </a:r>
            <a:r>
              <a:rPr lang="fr-FR" dirty="0"/>
              <a:t> familles et </a:t>
            </a:r>
            <a:r>
              <a:rPr lang="fr-FR" dirty="0">
                <a:solidFill>
                  <a:srgbClr val="FF0000"/>
                </a:solidFill>
              </a:rPr>
              <a:t>xx</a:t>
            </a:r>
            <a:r>
              <a:rPr lang="fr-FR" dirty="0"/>
              <a:t> </a:t>
            </a:r>
            <a:r>
              <a:rPr lang="fr-FR" dirty="0" err="1"/>
              <a:t>mineur.e.s</a:t>
            </a:r>
            <a:r>
              <a:rPr lang="fr-FR" dirty="0"/>
              <a:t>,</a:t>
            </a:r>
          </a:p>
          <a:p>
            <a:pPr lvl="1">
              <a:buFont typeface="Wingdings" panose="05000000000000000000" pitchFamily="2" charset="2"/>
              <a:buChar char="Ø"/>
            </a:pPr>
            <a:r>
              <a:rPr lang="fr-FR" dirty="0"/>
              <a:t> </a:t>
            </a:r>
            <a:r>
              <a:rPr lang="fr-FR" dirty="0">
                <a:solidFill>
                  <a:srgbClr val="FF0000"/>
                </a:solidFill>
              </a:rPr>
              <a:t>xx</a:t>
            </a:r>
            <a:r>
              <a:rPr lang="fr-FR" dirty="0"/>
              <a:t> conférences gesticulées données sur le thème du vélo,</a:t>
            </a:r>
          </a:p>
          <a:p>
            <a:pPr lvl="1">
              <a:buFont typeface="Wingdings" panose="05000000000000000000" pitchFamily="2" charset="2"/>
              <a:buChar char="Ø"/>
            </a:pPr>
            <a:r>
              <a:rPr lang="fr-FR" dirty="0"/>
              <a:t> </a:t>
            </a:r>
            <a:r>
              <a:rPr lang="fr-FR" dirty="0">
                <a:solidFill>
                  <a:srgbClr val="FF0000"/>
                </a:solidFill>
              </a:rPr>
              <a:t>xx</a:t>
            </a:r>
            <a:r>
              <a:rPr lang="fr-FR" dirty="0"/>
              <a:t> cercles de paroles réalisés, </a:t>
            </a:r>
          </a:p>
          <a:p>
            <a:endParaRPr lang="fr-FR" dirty="0"/>
          </a:p>
        </p:txBody>
      </p:sp>
      <p:sp>
        <p:nvSpPr>
          <p:cNvPr id="4" name="Espace réservé du numéro de diapositive 3"/>
          <p:cNvSpPr>
            <a:spLocks noGrp="1"/>
          </p:cNvSpPr>
          <p:nvPr>
            <p:ph type="sldNum" sz="quarter" idx="10"/>
          </p:nvPr>
        </p:nvSpPr>
        <p:spPr/>
        <p:txBody>
          <a:bodyPr/>
          <a:lstStyle/>
          <a:p>
            <a:fld id="{DF047CD1-BF3D-3C45-B50B-65B2B0C77F72}" type="slidenum">
              <a:rPr lang="fr-FR" smtClean="0"/>
              <a:t>16</a:t>
            </a:fld>
            <a:endParaRPr lang="fr-FR"/>
          </a:p>
        </p:txBody>
      </p:sp>
    </p:spTree>
    <p:extLst>
      <p:ext uri="{BB962C8B-B14F-4D97-AF65-F5344CB8AC3E}">
        <p14:creationId xmlns:p14="http://schemas.microsoft.com/office/powerpoint/2010/main" val="1382822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10</a:t>
            </a:r>
            <a:r>
              <a:rPr lang="fr-FR" baseline="30000" dirty="0"/>
              <a:t>ème</a:t>
            </a:r>
            <a:r>
              <a:rPr lang="fr-FR" dirty="0"/>
              <a:t> édition en quelques chiffres :</a:t>
            </a:r>
          </a:p>
          <a:p>
            <a:pPr lvl="1">
              <a:buFont typeface="Wingdings" panose="05000000000000000000" pitchFamily="2" charset="2"/>
              <a:buChar char="Ø"/>
            </a:pPr>
            <a:r>
              <a:rPr lang="fr-FR" dirty="0"/>
              <a:t> Un tour principal de 6 semaines (de Toulouse à Valence) et 2 échappées belles de 10 jours chacune (1 en Espagne de Gérone à </a:t>
            </a:r>
            <a:r>
              <a:rPr lang="fr-FR" dirty="0" err="1"/>
              <a:t>Armissan</a:t>
            </a:r>
            <a:r>
              <a:rPr lang="fr-FR" dirty="0"/>
              <a:t> dans l’Aude et 1 de </a:t>
            </a:r>
            <a:r>
              <a:rPr lang="fr-FR" dirty="0" err="1"/>
              <a:t>Thoiras</a:t>
            </a:r>
            <a:r>
              <a:rPr lang="fr-FR" dirty="0"/>
              <a:t> dans le Gard à </a:t>
            </a:r>
            <a:r>
              <a:rPr lang="fr-FR" dirty="0" err="1"/>
              <a:t>Eurre</a:t>
            </a:r>
            <a:r>
              <a:rPr lang="fr-FR" dirty="0"/>
              <a:t> dans la Drôme),</a:t>
            </a:r>
          </a:p>
          <a:p>
            <a:pPr lvl="1">
              <a:buFont typeface="Wingdings" panose="05000000000000000000" pitchFamily="2" charset="2"/>
              <a:buChar char="Ø"/>
            </a:pPr>
            <a:r>
              <a:rPr lang="fr-FR" dirty="0"/>
              <a:t> 9 départements traversés + la Catalogne,</a:t>
            </a:r>
          </a:p>
          <a:p>
            <a:pPr lvl="1">
              <a:buFont typeface="Wingdings" panose="05000000000000000000" pitchFamily="2" charset="2"/>
              <a:buChar char="Ø"/>
            </a:pPr>
            <a:r>
              <a:rPr lang="fr-FR" dirty="0"/>
              <a:t> 1 800 km parcourus (1 165 sur le grand tour, 325 km sur la 1ère échappée belle et 310 km sur la 2ème),</a:t>
            </a:r>
          </a:p>
          <a:p>
            <a:pPr lvl="1">
              <a:buFont typeface="Wingdings" panose="05000000000000000000" pitchFamily="2" charset="2"/>
              <a:buChar char="Ø"/>
            </a:pPr>
            <a:r>
              <a:rPr lang="fr-FR" dirty="0"/>
              <a:t> </a:t>
            </a:r>
            <a:r>
              <a:rPr lang="fr-FR" dirty="0">
                <a:solidFill>
                  <a:srgbClr val="FF0000"/>
                </a:solidFill>
              </a:rPr>
              <a:t>xx</a:t>
            </a:r>
            <a:r>
              <a:rPr lang="fr-FR" dirty="0"/>
              <a:t> structures rencontrées agissant dans l’agriculture, la culture, le lien social, l’énergie, le vivre ensemble, la lutte contre les grands projets inutiles et contre les pollutions, la promotion du vélo comme mode de déplacement etc.</a:t>
            </a:r>
          </a:p>
          <a:p>
            <a:pPr lvl="1">
              <a:buFont typeface="Wingdings" panose="05000000000000000000" pitchFamily="2" charset="2"/>
              <a:buChar char="Ø"/>
            </a:pPr>
            <a:r>
              <a:rPr lang="fr-FR" dirty="0"/>
              <a:t> </a:t>
            </a:r>
            <a:r>
              <a:rPr lang="fr-FR" dirty="0">
                <a:solidFill>
                  <a:srgbClr val="FF0000"/>
                </a:solidFill>
              </a:rPr>
              <a:t>xx</a:t>
            </a:r>
            <a:r>
              <a:rPr lang="fr-FR" dirty="0"/>
              <a:t> </a:t>
            </a:r>
            <a:r>
              <a:rPr lang="fr-FR" dirty="0" err="1"/>
              <a:t>participant.e.s</a:t>
            </a:r>
            <a:r>
              <a:rPr lang="fr-FR" dirty="0"/>
              <a:t>, en moyenne </a:t>
            </a:r>
            <a:r>
              <a:rPr lang="fr-FR" dirty="0">
                <a:solidFill>
                  <a:srgbClr val="FF0000"/>
                </a:solidFill>
              </a:rPr>
              <a:t>xx</a:t>
            </a:r>
            <a:r>
              <a:rPr lang="fr-FR" dirty="0"/>
              <a:t> par jour (min: </a:t>
            </a:r>
            <a:r>
              <a:rPr lang="fr-FR" dirty="0">
                <a:solidFill>
                  <a:srgbClr val="FF0000"/>
                </a:solidFill>
              </a:rPr>
              <a:t>xx</a:t>
            </a:r>
            <a:r>
              <a:rPr lang="fr-FR" dirty="0"/>
              <a:t> et max: </a:t>
            </a:r>
            <a:r>
              <a:rPr lang="fr-FR" dirty="0">
                <a:solidFill>
                  <a:srgbClr val="FF0000"/>
                </a:solidFill>
              </a:rPr>
              <a:t>xx</a:t>
            </a:r>
            <a:r>
              <a:rPr lang="fr-FR" dirty="0"/>
              <a:t>),</a:t>
            </a:r>
          </a:p>
          <a:p>
            <a:pPr lvl="1">
              <a:buFont typeface="Wingdings" panose="05000000000000000000" pitchFamily="2" charset="2"/>
              <a:buChar char="Ø"/>
            </a:pPr>
            <a:r>
              <a:rPr lang="fr-FR" dirty="0"/>
              <a:t> le plus jeune participant avait </a:t>
            </a:r>
            <a:r>
              <a:rPr lang="fr-FR" dirty="0">
                <a:solidFill>
                  <a:srgbClr val="FF0000"/>
                </a:solidFill>
              </a:rPr>
              <a:t>xx</a:t>
            </a:r>
            <a:r>
              <a:rPr lang="fr-FR" dirty="0"/>
              <a:t> ans et le plus vieux </a:t>
            </a:r>
            <a:r>
              <a:rPr lang="fr-FR" dirty="0">
                <a:solidFill>
                  <a:srgbClr val="FF0000"/>
                </a:solidFill>
              </a:rPr>
              <a:t>xx</a:t>
            </a:r>
            <a:r>
              <a:rPr lang="fr-FR" dirty="0"/>
              <a:t> ans, il y avait </a:t>
            </a:r>
            <a:r>
              <a:rPr lang="fr-FR" dirty="0">
                <a:solidFill>
                  <a:srgbClr val="FF0000"/>
                </a:solidFill>
              </a:rPr>
              <a:t>xx</a:t>
            </a:r>
            <a:r>
              <a:rPr lang="fr-FR" dirty="0"/>
              <a:t> familles et </a:t>
            </a:r>
            <a:r>
              <a:rPr lang="fr-FR" dirty="0">
                <a:solidFill>
                  <a:srgbClr val="FF0000"/>
                </a:solidFill>
              </a:rPr>
              <a:t>xx</a:t>
            </a:r>
            <a:r>
              <a:rPr lang="fr-FR" dirty="0"/>
              <a:t> </a:t>
            </a:r>
            <a:r>
              <a:rPr lang="fr-FR" dirty="0" err="1"/>
              <a:t>mineur.e.s</a:t>
            </a:r>
            <a:r>
              <a:rPr lang="fr-FR" dirty="0"/>
              <a:t>,</a:t>
            </a:r>
          </a:p>
          <a:p>
            <a:pPr lvl="1">
              <a:buFont typeface="Wingdings" panose="05000000000000000000" pitchFamily="2" charset="2"/>
              <a:buChar char="Ø"/>
            </a:pPr>
            <a:r>
              <a:rPr lang="fr-FR" dirty="0"/>
              <a:t> </a:t>
            </a:r>
            <a:r>
              <a:rPr lang="fr-FR" dirty="0">
                <a:solidFill>
                  <a:srgbClr val="FF0000"/>
                </a:solidFill>
              </a:rPr>
              <a:t>xx</a:t>
            </a:r>
            <a:r>
              <a:rPr lang="fr-FR" dirty="0"/>
              <a:t> conférences gesticulées données sur le thème du vélo,</a:t>
            </a:r>
          </a:p>
          <a:p>
            <a:pPr lvl="1">
              <a:buFont typeface="Wingdings" panose="05000000000000000000" pitchFamily="2" charset="2"/>
              <a:buChar char="Ø"/>
            </a:pPr>
            <a:r>
              <a:rPr lang="fr-FR" dirty="0"/>
              <a:t> </a:t>
            </a:r>
            <a:r>
              <a:rPr lang="fr-FR" dirty="0">
                <a:solidFill>
                  <a:srgbClr val="FF0000"/>
                </a:solidFill>
              </a:rPr>
              <a:t>xx</a:t>
            </a:r>
            <a:r>
              <a:rPr lang="fr-FR" dirty="0"/>
              <a:t> cercles de paroles réalisés, </a:t>
            </a:r>
          </a:p>
          <a:p>
            <a:endParaRPr lang="fr-FR" dirty="0"/>
          </a:p>
        </p:txBody>
      </p:sp>
      <p:sp>
        <p:nvSpPr>
          <p:cNvPr id="4" name="Espace réservé du numéro de diapositive 3"/>
          <p:cNvSpPr>
            <a:spLocks noGrp="1"/>
          </p:cNvSpPr>
          <p:nvPr>
            <p:ph type="sldNum" sz="quarter" idx="10"/>
          </p:nvPr>
        </p:nvSpPr>
        <p:spPr/>
        <p:txBody>
          <a:bodyPr/>
          <a:lstStyle/>
          <a:p>
            <a:fld id="{DF047CD1-BF3D-3C45-B50B-65B2B0C77F72}" type="slidenum">
              <a:rPr lang="fr-FR" smtClean="0"/>
              <a:t>17</a:t>
            </a:fld>
            <a:endParaRPr lang="fr-FR"/>
          </a:p>
        </p:txBody>
      </p:sp>
    </p:spTree>
    <p:extLst>
      <p:ext uri="{BB962C8B-B14F-4D97-AF65-F5344CB8AC3E}">
        <p14:creationId xmlns:p14="http://schemas.microsoft.com/office/powerpoint/2010/main" val="178521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10</a:t>
            </a:r>
            <a:r>
              <a:rPr lang="fr-FR" baseline="30000" dirty="0"/>
              <a:t>ème</a:t>
            </a:r>
            <a:r>
              <a:rPr lang="fr-FR" dirty="0"/>
              <a:t> édition en quelques chiffres :</a:t>
            </a:r>
          </a:p>
          <a:p>
            <a:pPr lvl="1">
              <a:buFont typeface="Wingdings" panose="05000000000000000000" pitchFamily="2" charset="2"/>
              <a:buChar char="Ø"/>
            </a:pPr>
            <a:r>
              <a:rPr lang="fr-FR" dirty="0"/>
              <a:t> Un tour principal de 6 semaines (de Toulouse à Valence) et 2 échappées belles de 10 jours chacune (1 en Espagne de Gérone à </a:t>
            </a:r>
            <a:r>
              <a:rPr lang="fr-FR" dirty="0" err="1"/>
              <a:t>Armissan</a:t>
            </a:r>
            <a:r>
              <a:rPr lang="fr-FR" dirty="0"/>
              <a:t> dans l’Aude et 1 de </a:t>
            </a:r>
            <a:r>
              <a:rPr lang="fr-FR" dirty="0" err="1"/>
              <a:t>Thoiras</a:t>
            </a:r>
            <a:r>
              <a:rPr lang="fr-FR" dirty="0"/>
              <a:t> dans le Gard à </a:t>
            </a:r>
            <a:r>
              <a:rPr lang="fr-FR" dirty="0" err="1"/>
              <a:t>Eurre</a:t>
            </a:r>
            <a:r>
              <a:rPr lang="fr-FR" dirty="0"/>
              <a:t> dans la Drôme),</a:t>
            </a:r>
          </a:p>
          <a:p>
            <a:pPr lvl="1">
              <a:buFont typeface="Wingdings" panose="05000000000000000000" pitchFamily="2" charset="2"/>
              <a:buChar char="Ø"/>
            </a:pPr>
            <a:r>
              <a:rPr lang="fr-FR" dirty="0"/>
              <a:t> 9 départements traversés + la Catalogne,</a:t>
            </a:r>
          </a:p>
          <a:p>
            <a:pPr lvl="1">
              <a:buFont typeface="Wingdings" panose="05000000000000000000" pitchFamily="2" charset="2"/>
              <a:buChar char="Ø"/>
            </a:pPr>
            <a:r>
              <a:rPr lang="fr-FR" dirty="0"/>
              <a:t> 1 800 km parcourus (1 165 sur le grand tour, 325 km sur la 1ère échappée belle et 310 km sur la 2ème),</a:t>
            </a:r>
          </a:p>
          <a:p>
            <a:pPr lvl="1">
              <a:buFont typeface="Wingdings" panose="05000000000000000000" pitchFamily="2" charset="2"/>
              <a:buChar char="Ø"/>
            </a:pPr>
            <a:r>
              <a:rPr lang="fr-FR" dirty="0"/>
              <a:t> </a:t>
            </a:r>
            <a:r>
              <a:rPr lang="fr-FR" dirty="0">
                <a:solidFill>
                  <a:srgbClr val="FF0000"/>
                </a:solidFill>
              </a:rPr>
              <a:t>xx</a:t>
            </a:r>
            <a:r>
              <a:rPr lang="fr-FR" dirty="0"/>
              <a:t> structures rencontrées agissant dans l’agriculture, la culture, le lien social, l’énergie, le vivre ensemble, la lutte contre les grands projets inutiles et contre les pollutions, la promotion du vélo comme mode de déplacement etc.</a:t>
            </a:r>
          </a:p>
          <a:p>
            <a:pPr lvl="1">
              <a:buFont typeface="Wingdings" panose="05000000000000000000" pitchFamily="2" charset="2"/>
              <a:buChar char="Ø"/>
            </a:pPr>
            <a:r>
              <a:rPr lang="fr-FR" dirty="0"/>
              <a:t> </a:t>
            </a:r>
            <a:r>
              <a:rPr lang="fr-FR" dirty="0">
                <a:solidFill>
                  <a:srgbClr val="FF0000"/>
                </a:solidFill>
              </a:rPr>
              <a:t>xx</a:t>
            </a:r>
            <a:r>
              <a:rPr lang="fr-FR" dirty="0"/>
              <a:t> </a:t>
            </a:r>
            <a:r>
              <a:rPr lang="fr-FR" dirty="0" err="1"/>
              <a:t>participant.e.s</a:t>
            </a:r>
            <a:r>
              <a:rPr lang="fr-FR" dirty="0"/>
              <a:t>, en moyenne </a:t>
            </a:r>
            <a:r>
              <a:rPr lang="fr-FR" dirty="0">
                <a:solidFill>
                  <a:srgbClr val="FF0000"/>
                </a:solidFill>
              </a:rPr>
              <a:t>xx</a:t>
            </a:r>
            <a:r>
              <a:rPr lang="fr-FR" dirty="0"/>
              <a:t> par jour (min: </a:t>
            </a:r>
            <a:r>
              <a:rPr lang="fr-FR" dirty="0">
                <a:solidFill>
                  <a:srgbClr val="FF0000"/>
                </a:solidFill>
              </a:rPr>
              <a:t>xx</a:t>
            </a:r>
            <a:r>
              <a:rPr lang="fr-FR" dirty="0"/>
              <a:t> et max: </a:t>
            </a:r>
            <a:r>
              <a:rPr lang="fr-FR" dirty="0">
                <a:solidFill>
                  <a:srgbClr val="FF0000"/>
                </a:solidFill>
              </a:rPr>
              <a:t>xx</a:t>
            </a:r>
            <a:r>
              <a:rPr lang="fr-FR" dirty="0"/>
              <a:t>),</a:t>
            </a:r>
          </a:p>
          <a:p>
            <a:pPr lvl="1">
              <a:buFont typeface="Wingdings" panose="05000000000000000000" pitchFamily="2" charset="2"/>
              <a:buChar char="Ø"/>
            </a:pPr>
            <a:r>
              <a:rPr lang="fr-FR" dirty="0"/>
              <a:t> le plus jeune participant avait </a:t>
            </a:r>
            <a:r>
              <a:rPr lang="fr-FR" dirty="0">
                <a:solidFill>
                  <a:srgbClr val="FF0000"/>
                </a:solidFill>
              </a:rPr>
              <a:t>xx</a:t>
            </a:r>
            <a:r>
              <a:rPr lang="fr-FR" dirty="0"/>
              <a:t> ans et le plus vieux </a:t>
            </a:r>
            <a:r>
              <a:rPr lang="fr-FR" dirty="0">
                <a:solidFill>
                  <a:srgbClr val="FF0000"/>
                </a:solidFill>
              </a:rPr>
              <a:t>xx</a:t>
            </a:r>
            <a:r>
              <a:rPr lang="fr-FR" dirty="0"/>
              <a:t> ans, il y avait </a:t>
            </a:r>
            <a:r>
              <a:rPr lang="fr-FR" dirty="0">
                <a:solidFill>
                  <a:srgbClr val="FF0000"/>
                </a:solidFill>
              </a:rPr>
              <a:t>xx</a:t>
            </a:r>
            <a:r>
              <a:rPr lang="fr-FR" dirty="0"/>
              <a:t> familles et </a:t>
            </a:r>
            <a:r>
              <a:rPr lang="fr-FR" dirty="0">
                <a:solidFill>
                  <a:srgbClr val="FF0000"/>
                </a:solidFill>
              </a:rPr>
              <a:t>xx</a:t>
            </a:r>
            <a:r>
              <a:rPr lang="fr-FR" dirty="0"/>
              <a:t> </a:t>
            </a:r>
            <a:r>
              <a:rPr lang="fr-FR" dirty="0" err="1"/>
              <a:t>mineur.e.s</a:t>
            </a:r>
            <a:r>
              <a:rPr lang="fr-FR" dirty="0"/>
              <a:t>,</a:t>
            </a:r>
          </a:p>
          <a:p>
            <a:pPr lvl="1">
              <a:buFont typeface="Wingdings" panose="05000000000000000000" pitchFamily="2" charset="2"/>
              <a:buChar char="Ø"/>
            </a:pPr>
            <a:r>
              <a:rPr lang="fr-FR" dirty="0"/>
              <a:t> </a:t>
            </a:r>
            <a:r>
              <a:rPr lang="fr-FR" dirty="0">
                <a:solidFill>
                  <a:srgbClr val="FF0000"/>
                </a:solidFill>
              </a:rPr>
              <a:t>xx</a:t>
            </a:r>
            <a:r>
              <a:rPr lang="fr-FR" dirty="0"/>
              <a:t> conférences gesticulées données sur le thème du vélo,</a:t>
            </a:r>
          </a:p>
          <a:p>
            <a:pPr lvl="1">
              <a:buFont typeface="Wingdings" panose="05000000000000000000" pitchFamily="2" charset="2"/>
              <a:buChar char="Ø"/>
            </a:pPr>
            <a:r>
              <a:rPr lang="fr-FR" dirty="0"/>
              <a:t> </a:t>
            </a:r>
            <a:r>
              <a:rPr lang="fr-FR" dirty="0">
                <a:solidFill>
                  <a:srgbClr val="FF0000"/>
                </a:solidFill>
              </a:rPr>
              <a:t>xx</a:t>
            </a:r>
            <a:r>
              <a:rPr lang="fr-FR" dirty="0"/>
              <a:t> cercles de paroles réalisés, </a:t>
            </a:r>
          </a:p>
          <a:p>
            <a:endParaRPr lang="fr-FR" dirty="0"/>
          </a:p>
        </p:txBody>
      </p:sp>
      <p:sp>
        <p:nvSpPr>
          <p:cNvPr id="4" name="Espace réservé du numéro de diapositive 3"/>
          <p:cNvSpPr>
            <a:spLocks noGrp="1"/>
          </p:cNvSpPr>
          <p:nvPr>
            <p:ph type="sldNum" sz="quarter" idx="10"/>
          </p:nvPr>
        </p:nvSpPr>
        <p:spPr/>
        <p:txBody>
          <a:bodyPr/>
          <a:lstStyle/>
          <a:p>
            <a:fld id="{DF047CD1-BF3D-3C45-B50B-65B2B0C77F72}" type="slidenum">
              <a:rPr lang="fr-FR" smtClean="0"/>
              <a:t>18</a:t>
            </a:fld>
            <a:endParaRPr lang="fr-FR"/>
          </a:p>
        </p:txBody>
      </p:sp>
    </p:spTree>
    <p:extLst>
      <p:ext uri="{BB962C8B-B14F-4D97-AF65-F5344CB8AC3E}">
        <p14:creationId xmlns:p14="http://schemas.microsoft.com/office/powerpoint/2010/main" val="80635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3D4509E-B748-4ABA-8C04-2265EB06D487}" type="datetimeFigureOut">
              <a:rPr lang="fr-FR" smtClean="0"/>
              <a:t>09/11/2018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303342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D4509E-B748-4ABA-8C04-2265EB06D487}" type="datetimeFigureOut">
              <a:rPr lang="fr-FR" smtClean="0"/>
              <a:t>09/11/2018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47406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D4509E-B748-4ABA-8C04-2265EB06D487}" type="datetimeFigureOut">
              <a:rPr lang="fr-FR" smtClean="0"/>
              <a:t>09/11/2018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4021403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D4509E-B748-4ABA-8C04-2265EB06D487}" type="datetimeFigureOut">
              <a:rPr lang="fr-FR" smtClean="0"/>
              <a:t>09/11/2018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95993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3D4509E-B748-4ABA-8C04-2265EB06D487}" type="datetimeFigureOut">
              <a:rPr lang="fr-FR" smtClean="0"/>
              <a:t>09/11/2018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241747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3D4509E-B748-4ABA-8C04-2265EB06D487}" type="datetimeFigureOut">
              <a:rPr lang="fr-FR" smtClean="0"/>
              <a:t>09/11/2018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406435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3D4509E-B748-4ABA-8C04-2265EB06D487}" type="datetimeFigureOut">
              <a:rPr lang="fr-FR" smtClean="0"/>
              <a:t>09/11/2018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80152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3D4509E-B748-4ABA-8C04-2265EB06D487}" type="datetimeFigureOut">
              <a:rPr lang="fr-FR" smtClean="0"/>
              <a:t>09/11/2018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169485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D4509E-B748-4ABA-8C04-2265EB06D487}" type="datetimeFigureOut">
              <a:rPr lang="fr-FR" smtClean="0"/>
              <a:t>09/11/2018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325250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3D4509E-B748-4ABA-8C04-2265EB06D487}" type="datetimeFigureOut">
              <a:rPr lang="fr-FR" smtClean="0"/>
              <a:t>09/11/2018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141592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3D4509E-B748-4ABA-8C04-2265EB06D487}" type="datetimeFigureOut">
              <a:rPr lang="fr-FR" smtClean="0"/>
              <a:t>09/11/2018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BD09C-F142-45F5-83CF-D72C4AFC7635}" type="slidenum">
              <a:rPr lang="fr-FR" smtClean="0"/>
              <a:t>‹N°›</a:t>
            </a:fld>
            <a:endParaRPr lang="fr-FR"/>
          </a:p>
        </p:txBody>
      </p:sp>
    </p:spTree>
    <p:extLst>
      <p:ext uri="{BB962C8B-B14F-4D97-AF65-F5344CB8AC3E}">
        <p14:creationId xmlns:p14="http://schemas.microsoft.com/office/powerpoint/2010/main" val="17568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4509E-B748-4ABA-8C04-2265EB06D487}" type="datetimeFigureOut">
              <a:rPr lang="fr-FR" smtClean="0"/>
              <a:t>09/11/2018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BD09C-F142-45F5-83CF-D72C4AFC7635}" type="slidenum">
              <a:rPr lang="fr-FR" smtClean="0"/>
              <a:t>‹N°›</a:t>
            </a:fld>
            <a:endParaRPr lang="fr-FR"/>
          </a:p>
        </p:txBody>
      </p:sp>
    </p:spTree>
    <p:extLst>
      <p:ext uri="{BB962C8B-B14F-4D97-AF65-F5344CB8AC3E}">
        <p14:creationId xmlns:p14="http://schemas.microsoft.com/office/powerpoint/2010/main" val="471264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ramaforms.org/recherche-dalternatives-pour-laltertour-2018-150876378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Bilan moral 2017</a:t>
            </a:r>
          </a:p>
        </p:txBody>
      </p:sp>
      <p:sp>
        <p:nvSpPr>
          <p:cNvPr id="3" name="Sous-titre 2"/>
          <p:cNvSpPr>
            <a:spLocks noGrp="1"/>
          </p:cNvSpPr>
          <p:nvPr>
            <p:ph type="subTitle" idx="1"/>
          </p:nvPr>
        </p:nvSpPr>
        <p:spPr/>
        <p:txBody>
          <a:bodyPr/>
          <a:lstStyle/>
          <a:p>
            <a:r>
              <a:rPr lang="fr-FR" dirty="0"/>
              <a:t>Assemblée Générale Ordinaire d’</a:t>
            </a:r>
            <a:r>
              <a:rPr lang="fr-FR" dirty="0" err="1"/>
              <a:t>AlterCampagne</a:t>
            </a:r>
            <a:r>
              <a:rPr lang="fr-FR" dirty="0"/>
              <a:t> 2017</a:t>
            </a:r>
          </a:p>
        </p:txBody>
      </p:sp>
      <p:pic>
        <p:nvPicPr>
          <p:cNvPr id="5" name="Image 4">
            <a:extLst>
              <a:ext uri="{FF2B5EF4-FFF2-40B4-BE49-F238E27FC236}">
                <a16:creationId xmlns:a16="http://schemas.microsoft.com/office/drawing/2014/main" id="{7A8B3891-CB6E-A843-B47E-D0078B520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136" y="447592"/>
            <a:ext cx="4427256" cy="1627939"/>
          </a:xfrm>
          <a:prstGeom prst="rect">
            <a:avLst/>
          </a:prstGeom>
        </p:spPr>
      </p:pic>
    </p:spTree>
    <p:extLst>
      <p:ext uri="{BB962C8B-B14F-4D97-AF65-F5344CB8AC3E}">
        <p14:creationId xmlns:p14="http://schemas.microsoft.com/office/powerpoint/2010/main" val="224707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qui est votre </a:t>
            </a:r>
            <a:r>
              <a:rPr lang="fr-FR" dirty="0" err="1"/>
              <a:t>président.e</a:t>
            </a:r>
            <a:r>
              <a:rPr lang="fr-FR" dirty="0"/>
              <a:t> ?</a:t>
            </a:r>
            <a:br>
              <a:rPr lang="fr-FR" dirty="0"/>
            </a:br>
            <a:endParaRPr lang="fr-FR" dirty="0"/>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0149" y="1690689"/>
            <a:ext cx="9719647" cy="5167312"/>
          </a:xfrm>
          <a:prstGeom prst="rect">
            <a:avLst/>
          </a:prstGeom>
        </p:spPr>
      </p:pic>
      <p:sp>
        <p:nvSpPr>
          <p:cNvPr id="4" name="ZoneTexte 3"/>
          <p:cNvSpPr txBox="1"/>
          <p:nvPr/>
        </p:nvSpPr>
        <p:spPr>
          <a:xfrm>
            <a:off x="9178290" y="0"/>
            <a:ext cx="3013710" cy="646331"/>
          </a:xfrm>
          <a:prstGeom prst="rect">
            <a:avLst/>
          </a:prstGeom>
          <a:noFill/>
        </p:spPr>
        <p:txBody>
          <a:bodyPr wrap="square" rtlCol="0">
            <a:spAutoFit/>
          </a:bodyPr>
          <a:lstStyle/>
          <a:p>
            <a:pPr algn="r"/>
            <a:r>
              <a:rPr lang="fr-FR" dirty="0"/>
              <a:t>3 - Le fonctionnement: </a:t>
            </a:r>
          </a:p>
          <a:p>
            <a:pPr algn="r"/>
            <a:r>
              <a:rPr lang="fr-FR" dirty="0"/>
              <a:t>Le Collège Solidaire</a:t>
            </a:r>
          </a:p>
        </p:txBody>
      </p:sp>
      <p:sp>
        <p:nvSpPr>
          <p:cNvPr id="5" name="Rectangle 4"/>
          <p:cNvSpPr/>
          <p:nvPr/>
        </p:nvSpPr>
        <p:spPr>
          <a:xfrm>
            <a:off x="838200" y="1216580"/>
            <a:ext cx="2597506" cy="461665"/>
          </a:xfrm>
          <a:prstGeom prst="rect">
            <a:avLst/>
          </a:prstGeom>
        </p:spPr>
        <p:txBody>
          <a:bodyPr wrap="none">
            <a:spAutoFit/>
          </a:bodyPr>
          <a:lstStyle/>
          <a:p>
            <a:r>
              <a:rPr lang="fr-FR" sz="2400" b="1" dirty="0"/>
              <a:t>Le collège solidaire</a:t>
            </a:r>
            <a:endParaRPr lang="fr-FR" sz="2400" dirty="0"/>
          </a:p>
        </p:txBody>
      </p:sp>
      <p:sp>
        <p:nvSpPr>
          <p:cNvPr id="3" name="Rectangle 2"/>
          <p:cNvSpPr/>
          <p:nvPr/>
        </p:nvSpPr>
        <p:spPr>
          <a:xfrm>
            <a:off x="1200149" y="1678245"/>
            <a:ext cx="1363169" cy="2578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563318" y="4279039"/>
            <a:ext cx="5561351" cy="2578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9556627" y="4279039"/>
            <a:ext cx="1363169" cy="2578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378387" y="1678245"/>
            <a:ext cx="1363169" cy="2578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1353800" y="3552669"/>
            <a:ext cx="1837544" cy="2308324"/>
          </a:xfrm>
          <a:prstGeom prst="rect">
            <a:avLst/>
          </a:prstGeom>
          <a:noFill/>
        </p:spPr>
        <p:txBody>
          <a:bodyPr wrap="square" rtlCol="0">
            <a:spAutoFit/>
          </a:bodyPr>
          <a:lstStyle/>
          <a:p>
            <a:r>
              <a:rPr lang="fr-FR" dirty="0"/>
              <a:t>Dominique </a:t>
            </a:r>
          </a:p>
          <a:p>
            <a:r>
              <a:rPr lang="fr-FR" dirty="0"/>
              <a:t>Elsa</a:t>
            </a:r>
          </a:p>
          <a:p>
            <a:r>
              <a:rPr lang="fr-FR" dirty="0"/>
              <a:t>Philippe</a:t>
            </a:r>
          </a:p>
          <a:p>
            <a:endParaRPr lang="fr-FR" dirty="0"/>
          </a:p>
          <a:p>
            <a:r>
              <a:rPr lang="fr-FR" dirty="0"/>
              <a:t>Manu </a:t>
            </a:r>
          </a:p>
          <a:p>
            <a:r>
              <a:rPr lang="fr-FR" dirty="0"/>
              <a:t>Marine</a:t>
            </a:r>
          </a:p>
          <a:p>
            <a:r>
              <a:rPr lang="fr-FR" dirty="0"/>
              <a:t>Virginie</a:t>
            </a:r>
          </a:p>
          <a:p>
            <a:endParaRPr lang="fr-FR" dirty="0"/>
          </a:p>
        </p:txBody>
      </p:sp>
    </p:spTree>
    <p:extLst>
      <p:ext uri="{BB962C8B-B14F-4D97-AF65-F5344CB8AC3E}">
        <p14:creationId xmlns:p14="http://schemas.microsoft.com/office/powerpoint/2010/main" val="86637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qui est votre </a:t>
            </a:r>
            <a:r>
              <a:rPr lang="fr-FR" dirty="0" err="1"/>
              <a:t>président.e</a:t>
            </a:r>
            <a:r>
              <a:rPr lang="fr-FR" dirty="0"/>
              <a:t> ?</a:t>
            </a:r>
          </a:p>
        </p:txBody>
      </p:sp>
      <p:pic>
        <p:nvPicPr>
          <p:cNvPr id="9" name="Imag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72613" y="1430696"/>
            <a:ext cx="2212657" cy="2708353"/>
          </a:xfrm>
          <a:prstGeom prst="rect">
            <a:avLst/>
          </a:prstGeom>
        </p:spPr>
      </p:pic>
      <p:sp>
        <p:nvSpPr>
          <p:cNvPr id="5" name="ZoneTexte 4"/>
          <p:cNvSpPr txBox="1"/>
          <p:nvPr/>
        </p:nvSpPr>
        <p:spPr>
          <a:xfrm>
            <a:off x="9178290" y="0"/>
            <a:ext cx="3013710" cy="646331"/>
          </a:xfrm>
          <a:prstGeom prst="rect">
            <a:avLst/>
          </a:prstGeom>
          <a:noFill/>
        </p:spPr>
        <p:txBody>
          <a:bodyPr wrap="square" rtlCol="0">
            <a:spAutoFit/>
          </a:bodyPr>
          <a:lstStyle/>
          <a:p>
            <a:pPr algn="r"/>
            <a:r>
              <a:rPr lang="fr-FR" dirty="0"/>
              <a:t>3 - Le fonctionnement: </a:t>
            </a:r>
          </a:p>
          <a:p>
            <a:pPr algn="r"/>
            <a:r>
              <a:rPr lang="fr-FR" dirty="0"/>
              <a:t>Le Collège Solidaire</a:t>
            </a:r>
          </a:p>
        </p:txBody>
      </p:sp>
      <p:pic>
        <p:nvPicPr>
          <p:cNvPr id="6" name="Imag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17515" y="4121950"/>
            <a:ext cx="2860648" cy="2708353"/>
          </a:xfrm>
          <a:prstGeom prst="rect">
            <a:avLst/>
          </a:prstGeom>
        </p:spPr>
      </p:pic>
      <p:sp>
        <p:nvSpPr>
          <p:cNvPr id="8" name="Espace réservé du contenu 2"/>
          <p:cNvSpPr txBox="1">
            <a:spLocks/>
          </p:cNvSpPr>
          <p:nvPr/>
        </p:nvSpPr>
        <p:spPr>
          <a:xfrm>
            <a:off x="838200" y="1825625"/>
            <a:ext cx="7891466"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000" b="1" dirty="0"/>
              <a:t>Le collège solidaire : </a:t>
            </a:r>
          </a:p>
          <a:p>
            <a:r>
              <a:rPr lang="fr-FR" dirty="0"/>
              <a:t>13 personnes cette année </a:t>
            </a:r>
          </a:p>
          <a:p>
            <a:r>
              <a:rPr lang="fr-FR" dirty="0"/>
              <a:t>Responsable légalement de l’association </a:t>
            </a:r>
          </a:p>
          <a:p>
            <a:r>
              <a:rPr lang="fr-FR" dirty="0"/>
              <a:t>Ses missions</a:t>
            </a:r>
          </a:p>
          <a:p>
            <a:pPr lvl="1">
              <a:buFont typeface="Wingdings" panose="05000000000000000000" pitchFamily="2" charset="2"/>
              <a:buChar char="Ø"/>
            </a:pPr>
            <a:r>
              <a:rPr lang="fr-FR" dirty="0"/>
              <a:t> être garant des valeurs de l’association</a:t>
            </a:r>
          </a:p>
          <a:p>
            <a:pPr lvl="1">
              <a:buFont typeface="Wingdings" panose="05000000000000000000" pitchFamily="2" charset="2"/>
              <a:buChar char="Ø"/>
            </a:pPr>
            <a:r>
              <a:rPr lang="fr-FR" dirty="0"/>
              <a:t> faire la comptabilité </a:t>
            </a:r>
          </a:p>
          <a:p>
            <a:pPr lvl="1">
              <a:buFont typeface="Wingdings" panose="05000000000000000000" pitchFamily="2" charset="2"/>
              <a:buChar char="Ø"/>
            </a:pPr>
            <a:r>
              <a:rPr lang="fr-FR" dirty="0"/>
              <a:t> assurer le suivi du salarié</a:t>
            </a:r>
          </a:p>
          <a:p>
            <a:pPr lvl="1">
              <a:buFont typeface="Wingdings" panose="05000000000000000000" pitchFamily="2" charset="2"/>
              <a:buChar char="Ø"/>
            </a:pPr>
            <a:r>
              <a:rPr lang="fr-FR" dirty="0"/>
              <a:t> organiser l’AG </a:t>
            </a:r>
          </a:p>
          <a:p>
            <a:pPr lvl="1">
              <a:buFont typeface="Wingdings" panose="05000000000000000000" pitchFamily="2" charset="2"/>
              <a:buChar char="Ø"/>
            </a:pPr>
            <a:r>
              <a:rPr lang="fr-FR" dirty="0"/>
              <a:t> réfléchir au développement de l’association, à sa communication, à notre pratique de l’autogestion etc.</a:t>
            </a:r>
          </a:p>
          <a:p>
            <a:endParaRPr lang="fr-FR" dirty="0"/>
          </a:p>
          <a:p>
            <a:r>
              <a:rPr lang="fr-FR" dirty="0"/>
              <a:t>Réunions ouvertes à tous les vendredis soirs avant les plénières</a:t>
            </a:r>
          </a:p>
        </p:txBody>
      </p:sp>
    </p:spTree>
    <p:extLst>
      <p:ext uri="{BB962C8B-B14F-4D97-AF65-F5344CB8AC3E}">
        <p14:creationId xmlns:p14="http://schemas.microsoft.com/office/powerpoint/2010/main" val="197983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D’accord, mais ça fonctionne comment ?</a:t>
            </a:r>
          </a:p>
        </p:txBody>
      </p:sp>
      <p:sp>
        <p:nvSpPr>
          <p:cNvPr id="3" name="Espace réservé du contenu 2"/>
          <p:cNvSpPr>
            <a:spLocks noGrp="1"/>
          </p:cNvSpPr>
          <p:nvPr>
            <p:ph idx="1"/>
          </p:nvPr>
        </p:nvSpPr>
        <p:spPr>
          <a:xfrm>
            <a:off x="838200" y="1825625"/>
            <a:ext cx="11543675" cy="4351338"/>
          </a:xfrm>
        </p:spPr>
        <p:txBody>
          <a:bodyPr>
            <a:normAutofit/>
          </a:bodyPr>
          <a:lstStyle/>
          <a:p>
            <a:pPr marL="0" indent="0">
              <a:buNone/>
            </a:pPr>
            <a:r>
              <a:rPr lang="fr-FR" dirty="0"/>
              <a:t>Une 50aine de bénévoles s’investissent tout au long de l’année en :</a:t>
            </a:r>
          </a:p>
          <a:p>
            <a:pPr lvl="1">
              <a:buFont typeface="Arial" charset="0"/>
              <a:buChar char="•"/>
            </a:pPr>
            <a:r>
              <a:rPr lang="fr-FR" dirty="0"/>
              <a:t> venant aux plénières </a:t>
            </a:r>
          </a:p>
          <a:p>
            <a:pPr lvl="1">
              <a:buFont typeface="Arial" charset="0"/>
              <a:buChar char="•"/>
            </a:pPr>
            <a:r>
              <a:rPr lang="fr-FR" dirty="0"/>
              <a:t>préparant les étapes par binômes, </a:t>
            </a:r>
          </a:p>
          <a:p>
            <a:pPr lvl="1">
              <a:buFont typeface="Arial" charset="0"/>
              <a:buChar char="•"/>
            </a:pPr>
            <a:r>
              <a:rPr lang="fr-FR" dirty="0"/>
              <a:t> préparant le recueil publié dans la revue </a:t>
            </a:r>
            <a:r>
              <a:rPr lang="fr-FR" dirty="0" err="1"/>
              <a:t>S!lence</a:t>
            </a:r>
            <a:r>
              <a:rPr lang="fr-FR" dirty="0"/>
              <a:t> </a:t>
            </a:r>
          </a:p>
          <a:p>
            <a:pPr lvl="1">
              <a:buFont typeface="Arial" charset="0"/>
              <a:buChar char="•"/>
            </a:pPr>
            <a:r>
              <a:rPr lang="fr-FR" dirty="0"/>
              <a:t>réparant les vélos et les véhicules au WERVA</a:t>
            </a:r>
          </a:p>
          <a:p>
            <a:pPr lvl="1">
              <a:buFont typeface="Arial" charset="0"/>
              <a:buChar char="•"/>
            </a:pPr>
            <a:r>
              <a:rPr lang="fr-FR" dirty="0"/>
              <a:t> réfléchissant à des recettes pour 60 personnes,</a:t>
            </a:r>
          </a:p>
          <a:p>
            <a:pPr lvl="1">
              <a:buFont typeface="Arial" charset="0"/>
              <a:buChar char="•"/>
            </a:pPr>
            <a:r>
              <a:rPr lang="fr-FR" dirty="0"/>
              <a:t> préparant des chansons et autre conférence gesticulée, </a:t>
            </a:r>
          </a:p>
          <a:p>
            <a:pPr lvl="1">
              <a:buFont typeface="Arial" charset="0"/>
              <a:buChar char="•"/>
            </a:pPr>
            <a:r>
              <a:rPr lang="fr-FR" dirty="0"/>
              <a:t> faisant la comptabilité de l’association,</a:t>
            </a:r>
          </a:p>
          <a:p>
            <a:pPr lvl="1">
              <a:buFont typeface="Arial" charset="0"/>
              <a:buChar char="•"/>
            </a:pPr>
            <a:r>
              <a:rPr lang="fr-FR" dirty="0"/>
              <a:t> en gérant les inscriptions,</a:t>
            </a:r>
          </a:p>
          <a:p>
            <a:pPr lvl="1">
              <a:buFont typeface="Arial" charset="0"/>
              <a:buChar char="•"/>
            </a:pPr>
            <a:r>
              <a:rPr lang="fr-FR" dirty="0"/>
              <a:t> en publiant des infos sur le site internet de l’association…</a:t>
            </a:r>
          </a:p>
        </p:txBody>
      </p:sp>
      <p:sp>
        <p:nvSpPr>
          <p:cNvPr id="4" name="ZoneTexte 3"/>
          <p:cNvSpPr txBox="1"/>
          <p:nvPr/>
        </p:nvSpPr>
        <p:spPr>
          <a:xfrm>
            <a:off x="2560749" y="6176963"/>
            <a:ext cx="7070501" cy="400110"/>
          </a:xfrm>
          <a:prstGeom prst="rect">
            <a:avLst/>
          </a:prstGeom>
          <a:noFill/>
        </p:spPr>
        <p:txBody>
          <a:bodyPr wrap="square" rtlCol="0">
            <a:spAutoFit/>
          </a:bodyPr>
          <a:lstStyle/>
          <a:p>
            <a:pPr algn="ctr"/>
            <a:r>
              <a:rPr lang="fr-FR" sz="2000" b="1" dirty="0">
                <a:solidFill>
                  <a:srgbClr val="FF0000"/>
                </a:solidFill>
              </a:rPr>
              <a:t>UN GRAND MERCI A ELLES ET EUX POUR LEUR INVESTISSEMENT !</a:t>
            </a:r>
          </a:p>
        </p:txBody>
      </p:sp>
      <p:sp>
        <p:nvSpPr>
          <p:cNvPr id="6" name="ZoneTexte 5"/>
          <p:cNvSpPr txBox="1"/>
          <p:nvPr/>
        </p:nvSpPr>
        <p:spPr>
          <a:xfrm>
            <a:off x="7300913" y="0"/>
            <a:ext cx="4891087" cy="369332"/>
          </a:xfrm>
          <a:prstGeom prst="rect">
            <a:avLst/>
          </a:prstGeom>
          <a:noFill/>
        </p:spPr>
        <p:txBody>
          <a:bodyPr wrap="square" rtlCol="0">
            <a:spAutoFit/>
          </a:bodyPr>
          <a:lstStyle/>
          <a:p>
            <a:pPr algn="r"/>
            <a:r>
              <a:rPr lang="fr-FR" dirty="0"/>
              <a:t>4 - Les </a:t>
            </a:r>
            <a:r>
              <a:rPr lang="fr-FR" dirty="0" err="1"/>
              <a:t>participant.e.s</a:t>
            </a:r>
            <a:r>
              <a:rPr lang="fr-FR" dirty="0"/>
              <a:t>, bénévoles et salarié </a:t>
            </a: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5945" y="4001294"/>
            <a:ext cx="1868898" cy="2643303"/>
          </a:xfrm>
          <a:prstGeom prst="rect">
            <a:avLst/>
          </a:prstGeom>
        </p:spPr>
      </p:pic>
      <p:pic>
        <p:nvPicPr>
          <p:cNvPr id="8" name="Imag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36968" y="2299817"/>
            <a:ext cx="3117954" cy="1450088"/>
          </a:xfrm>
          <a:prstGeom prst="rect">
            <a:avLst/>
          </a:prstGeom>
        </p:spPr>
      </p:pic>
    </p:spTree>
    <p:extLst>
      <p:ext uri="{BB962C8B-B14F-4D97-AF65-F5344CB8AC3E}">
        <p14:creationId xmlns:p14="http://schemas.microsoft.com/office/powerpoint/2010/main" val="2868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Donc ça ne fonctionne que sur du bénévolat ?</a:t>
            </a:r>
          </a:p>
        </p:txBody>
      </p:sp>
      <p:sp>
        <p:nvSpPr>
          <p:cNvPr id="3" name="Espace réservé du contenu 2"/>
          <p:cNvSpPr>
            <a:spLocks noGrp="1"/>
          </p:cNvSpPr>
          <p:nvPr>
            <p:ph idx="1"/>
          </p:nvPr>
        </p:nvSpPr>
        <p:spPr>
          <a:xfrm>
            <a:off x="838200" y="1825625"/>
            <a:ext cx="6232301" cy="4351338"/>
          </a:xfrm>
        </p:spPr>
        <p:txBody>
          <a:bodyPr>
            <a:normAutofit fontScale="85000" lnSpcReduction="10000"/>
          </a:bodyPr>
          <a:lstStyle/>
          <a:p>
            <a:r>
              <a:rPr lang="fr-FR" dirty="0"/>
              <a:t>Mathieu </a:t>
            </a:r>
            <a:r>
              <a:rPr lang="fr-FR" dirty="0" err="1"/>
              <a:t>Fromont</a:t>
            </a:r>
            <a:r>
              <a:rPr lang="fr-FR" dirty="0"/>
              <a:t> est le salarié de l'association (contrat à 20h/semaine réparties sur l’année)</a:t>
            </a:r>
          </a:p>
          <a:p>
            <a:r>
              <a:rPr lang="fr-FR" dirty="0"/>
              <a:t>Ses missions principales :</a:t>
            </a:r>
          </a:p>
          <a:p>
            <a:pPr lvl="1">
              <a:buFont typeface="Wingdings" panose="05000000000000000000" pitchFamily="2" charset="2"/>
              <a:buChar char="Ø"/>
            </a:pPr>
            <a:r>
              <a:rPr lang="fr-FR" dirty="0"/>
              <a:t> l’accompagnement des bénévoles,</a:t>
            </a:r>
          </a:p>
          <a:p>
            <a:pPr lvl="1">
              <a:buFont typeface="Wingdings" panose="05000000000000000000" pitchFamily="2" charset="2"/>
              <a:buChar char="Ø"/>
            </a:pPr>
            <a:r>
              <a:rPr lang="fr-FR" dirty="0"/>
              <a:t> la gestion du site internet,</a:t>
            </a:r>
          </a:p>
          <a:p>
            <a:pPr lvl="1">
              <a:buFont typeface="Wingdings" panose="05000000000000000000" pitchFamily="2" charset="2"/>
              <a:buChar char="Ø"/>
            </a:pPr>
            <a:r>
              <a:rPr lang="fr-FR" dirty="0"/>
              <a:t> veiller au respect des échéances,</a:t>
            </a:r>
          </a:p>
          <a:p>
            <a:pPr lvl="1">
              <a:buFont typeface="Wingdings" panose="05000000000000000000" pitchFamily="2" charset="2"/>
              <a:buChar char="Ø"/>
            </a:pPr>
            <a:r>
              <a:rPr lang="fr-FR" dirty="0"/>
              <a:t> la communication avec l’extérieur,</a:t>
            </a:r>
          </a:p>
          <a:p>
            <a:pPr lvl="1">
              <a:buFont typeface="Wingdings" panose="05000000000000000000" pitchFamily="2" charset="2"/>
              <a:buChar char="Ø"/>
            </a:pPr>
            <a:r>
              <a:rPr lang="fr-FR" dirty="0"/>
              <a:t> l’organisation du tour avec la MFR.</a:t>
            </a:r>
          </a:p>
          <a:p>
            <a:r>
              <a:rPr lang="fr-FR" dirty="0"/>
              <a:t>Participation à toutes les plénières, aux réunions du CS, à plusieurs groupes de travail, et aux 6 semaines de l’</a:t>
            </a:r>
            <a:r>
              <a:rPr lang="fr-FR" dirty="0" err="1"/>
              <a:t>Altertour</a:t>
            </a:r>
            <a:r>
              <a:rPr lang="fr-FR" dirty="0"/>
              <a:t>… </a:t>
            </a:r>
          </a:p>
          <a:p>
            <a:r>
              <a:rPr lang="fr-FR" dirty="0"/>
              <a:t>Dépassement horaire (147h en 2016/2017) : une réflexion est en cours </a:t>
            </a:r>
          </a:p>
          <a:p>
            <a:endParaRPr lang="fr-FR" dirty="0"/>
          </a:p>
        </p:txBody>
      </p:sp>
      <p:sp>
        <p:nvSpPr>
          <p:cNvPr id="4" name="ZoneTexte 3"/>
          <p:cNvSpPr txBox="1"/>
          <p:nvPr/>
        </p:nvSpPr>
        <p:spPr>
          <a:xfrm>
            <a:off x="2536629" y="6150114"/>
            <a:ext cx="7070501" cy="707886"/>
          </a:xfrm>
          <a:prstGeom prst="rect">
            <a:avLst/>
          </a:prstGeom>
          <a:noFill/>
        </p:spPr>
        <p:txBody>
          <a:bodyPr wrap="square" rtlCol="0">
            <a:spAutoFit/>
          </a:bodyPr>
          <a:lstStyle/>
          <a:p>
            <a:pPr algn="ctr"/>
            <a:r>
              <a:rPr lang="fr-FR" sz="2000" b="1" dirty="0">
                <a:solidFill>
                  <a:srgbClr val="FF0000"/>
                </a:solidFill>
              </a:rPr>
              <a:t>UN GRAND MERCI A MATHIEU POUR SON TRAVAIL QUI DEPASSE DE LOIN LE CADRE DE SON CONTRAT !</a:t>
            </a:r>
          </a:p>
        </p:txBody>
      </p:sp>
      <p:sp>
        <p:nvSpPr>
          <p:cNvPr id="5" name="ZoneTexte 4"/>
          <p:cNvSpPr txBox="1"/>
          <p:nvPr/>
        </p:nvSpPr>
        <p:spPr>
          <a:xfrm>
            <a:off x="7300913" y="0"/>
            <a:ext cx="4891087" cy="369332"/>
          </a:xfrm>
          <a:prstGeom prst="rect">
            <a:avLst/>
          </a:prstGeom>
          <a:noFill/>
        </p:spPr>
        <p:txBody>
          <a:bodyPr wrap="square" rtlCol="0">
            <a:spAutoFit/>
          </a:bodyPr>
          <a:lstStyle/>
          <a:p>
            <a:pPr algn="r"/>
            <a:r>
              <a:rPr lang="fr-FR" dirty="0"/>
              <a:t>4 - Les </a:t>
            </a:r>
            <a:r>
              <a:rPr lang="fr-FR" dirty="0" err="1"/>
              <a:t>participant.e.s</a:t>
            </a:r>
            <a:r>
              <a:rPr lang="fr-FR" dirty="0"/>
              <a:t>, bénévoles et salarié </a:t>
            </a:r>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2261" y="1870568"/>
            <a:ext cx="5169739" cy="3899587"/>
          </a:xfrm>
          <a:prstGeom prst="rect">
            <a:avLst/>
          </a:prstGeom>
        </p:spPr>
      </p:pic>
    </p:spTree>
    <p:extLst>
      <p:ext uri="{BB962C8B-B14F-4D97-AF65-F5344CB8AC3E}">
        <p14:creationId xmlns:p14="http://schemas.microsoft.com/office/powerpoint/2010/main" val="453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3659"/>
            <a:ext cx="10515600" cy="1325563"/>
          </a:xfrm>
        </p:spPr>
        <p:txBody>
          <a:bodyPr/>
          <a:lstStyle/>
          <a:p>
            <a:r>
              <a:rPr lang="fr-FR" dirty="0"/>
              <a:t>II. Rapport d’activité</a:t>
            </a:r>
          </a:p>
        </p:txBody>
      </p:sp>
      <p:sp>
        <p:nvSpPr>
          <p:cNvPr id="3" name="Espace réservé du contenu 2"/>
          <p:cNvSpPr>
            <a:spLocks noGrp="1"/>
          </p:cNvSpPr>
          <p:nvPr>
            <p:ph idx="1"/>
          </p:nvPr>
        </p:nvSpPr>
        <p:spPr>
          <a:xfrm>
            <a:off x="1681168" y="1554159"/>
            <a:ext cx="10515600" cy="4351338"/>
          </a:xfrm>
        </p:spPr>
        <p:txBody>
          <a:bodyPr>
            <a:normAutofit/>
          </a:bodyPr>
          <a:lstStyle/>
          <a:p>
            <a:pPr marL="0" indent="0">
              <a:buNone/>
            </a:pPr>
            <a:r>
              <a:rPr lang="fr-FR" sz="2400" dirty="0"/>
              <a:t>1. L'</a:t>
            </a:r>
            <a:r>
              <a:rPr lang="fr-FR" sz="2400" dirty="0" err="1"/>
              <a:t>AlterTour</a:t>
            </a:r>
            <a:r>
              <a:rPr lang="fr-FR" sz="2400" dirty="0"/>
              <a:t> 2017</a:t>
            </a:r>
          </a:p>
          <a:p>
            <a:pPr marL="457200" lvl="1" indent="0">
              <a:buNone/>
            </a:pPr>
            <a:r>
              <a:rPr lang="fr-FR" sz="2000" dirty="0"/>
              <a:t>Organisation de l'</a:t>
            </a:r>
            <a:r>
              <a:rPr lang="fr-FR" sz="2000" dirty="0" err="1"/>
              <a:t>AlterTour</a:t>
            </a:r>
            <a:r>
              <a:rPr lang="fr-FR" sz="2000" dirty="0"/>
              <a:t> durant l'année</a:t>
            </a:r>
          </a:p>
          <a:p>
            <a:pPr marL="457200" lvl="1" indent="0">
              <a:buNone/>
            </a:pPr>
            <a:r>
              <a:rPr lang="fr-FR" sz="2000" dirty="0"/>
              <a:t>Le parcours</a:t>
            </a:r>
          </a:p>
          <a:p>
            <a:pPr marL="457200" lvl="1" indent="0">
              <a:buNone/>
            </a:pPr>
            <a:r>
              <a:rPr lang="fr-FR" sz="2000" dirty="0"/>
              <a:t>Les </a:t>
            </a:r>
            <a:r>
              <a:rPr lang="fr-FR" sz="2000" dirty="0" err="1"/>
              <a:t>participant.e.s</a:t>
            </a:r>
            <a:endParaRPr lang="fr-FR" sz="2000" dirty="0"/>
          </a:p>
          <a:p>
            <a:pPr marL="457200" lvl="1" indent="0">
              <a:buNone/>
            </a:pPr>
            <a:r>
              <a:rPr lang="fr-FR" sz="2000" dirty="0"/>
              <a:t>Les </a:t>
            </a:r>
            <a:r>
              <a:rPr lang="fr-FR" sz="2000" dirty="0" err="1"/>
              <a:t>accueillant.e.s</a:t>
            </a:r>
            <a:endParaRPr lang="fr-FR" sz="2000" dirty="0"/>
          </a:p>
          <a:p>
            <a:pPr marL="0" indent="0">
              <a:buNone/>
            </a:pPr>
            <a:r>
              <a:rPr lang="fr-FR" sz="2400" dirty="0"/>
              <a:t>2. Le Mini </a:t>
            </a:r>
            <a:r>
              <a:rPr lang="fr-FR" sz="2400" dirty="0" err="1"/>
              <a:t>AlterTour</a:t>
            </a:r>
            <a:r>
              <a:rPr lang="fr-FR" sz="2400" dirty="0"/>
              <a:t> MFR</a:t>
            </a:r>
          </a:p>
          <a:p>
            <a:pPr marL="0" indent="0">
              <a:buNone/>
            </a:pPr>
            <a:r>
              <a:rPr lang="fr-FR" sz="2400" dirty="0"/>
              <a:t>3. Les foires, salons, événements</a:t>
            </a:r>
          </a:p>
          <a:p>
            <a:pPr marL="0" indent="0">
              <a:buNone/>
            </a:pPr>
            <a:endParaRPr lang="fr-FR" sz="2400" dirty="0"/>
          </a:p>
        </p:txBody>
      </p:sp>
      <p:sp>
        <p:nvSpPr>
          <p:cNvPr id="6" name="Titre 1"/>
          <p:cNvSpPr txBox="1">
            <a:spLocks/>
          </p:cNvSpPr>
          <p:nvPr/>
        </p:nvSpPr>
        <p:spPr>
          <a:xfrm>
            <a:off x="2066926" y="5242715"/>
            <a:ext cx="94440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a:t>Cette année vous avez fait quoi ? </a:t>
            </a:r>
          </a:p>
        </p:txBody>
      </p:sp>
    </p:spTree>
    <p:extLst>
      <p:ext uri="{BB962C8B-B14F-4D97-AF65-F5344CB8AC3E}">
        <p14:creationId xmlns:p14="http://schemas.microsoft.com/office/powerpoint/2010/main" val="9086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6650" y="1446848"/>
            <a:ext cx="4705350" cy="5411152"/>
          </a:xfrm>
          <a:prstGeom prst="rect">
            <a:avLst/>
          </a:prstGeom>
        </p:spPr>
      </p:pic>
      <p:sp>
        <p:nvSpPr>
          <p:cNvPr id="3" name="Espace réservé du contenu 2"/>
          <p:cNvSpPr>
            <a:spLocks noGrp="1"/>
          </p:cNvSpPr>
          <p:nvPr>
            <p:ph idx="1"/>
          </p:nvPr>
        </p:nvSpPr>
        <p:spPr>
          <a:xfrm>
            <a:off x="701040" y="1825625"/>
            <a:ext cx="7402830" cy="4351338"/>
          </a:xfrm>
        </p:spPr>
        <p:txBody>
          <a:bodyPr>
            <a:normAutofit/>
          </a:bodyPr>
          <a:lstStyle/>
          <a:p>
            <a:pPr marL="0" indent="0">
              <a:buNone/>
            </a:pPr>
            <a:r>
              <a:rPr lang="fr-FR" b="1" dirty="0"/>
              <a:t>La 10</a:t>
            </a:r>
            <a:r>
              <a:rPr lang="fr-FR" b="1" baseline="30000" dirty="0"/>
              <a:t>ème</a:t>
            </a:r>
            <a:r>
              <a:rPr lang="fr-FR" b="1" dirty="0"/>
              <a:t> édition en quelques chiffres :</a:t>
            </a:r>
          </a:p>
          <a:p>
            <a:pPr lvl="1">
              <a:buFont typeface="Wingdings" panose="05000000000000000000" pitchFamily="2" charset="2"/>
              <a:buChar char="Ø"/>
            </a:pPr>
            <a:r>
              <a:rPr lang="fr-FR" dirty="0"/>
              <a:t> Un tour de 6 semaines et 2 échappées belles de 10 j</a:t>
            </a:r>
          </a:p>
          <a:p>
            <a:pPr lvl="1">
              <a:buFont typeface="Wingdings" panose="05000000000000000000" pitchFamily="2" charset="2"/>
              <a:buChar char="Ø"/>
            </a:pPr>
            <a:r>
              <a:rPr lang="fr-FR" dirty="0"/>
              <a:t> 9 départements traversés + la Catalogne</a:t>
            </a:r>
          </a:p>
          <a:p>
            <a:pPr lvl="1">
              <a:buFont typeface="Wingdings" panose="05000000000000000000" pitchFamily="2" charset="2"/>
              <a:buChar char="Ø"/>
            </a:pPr>
            <a:r>
              <a:rPr lang="fr-FR" dirty="0"/>
              <a:t> 1 800 km parcourus </a:t>
            </a:r>
          </a:p>
          <a:p>
            <a:pPr lvl="1">
              <a:buFont typeface="Wingdings" panose="05000000000000000000" pitchFamily="2" charset="2"/>
              <a:buChar char="Ø"/>
            </a:pPr>
            <a:r>
              <a:rPr lang="fr-FR" dirty="0"/>
              <a:t> 77 structures rencontrées </a:t>
            </a:r>
          </a:p>
          <a:p>
            <a:pPr lvl="1">
              <a:buFont typeface="Wingdings" panose="05000000000000000000" pitchFamily="2" charset="2"/>
              <a:buChar char="Ø"/>
            </a:pPr>
            <a:r>
              <a:rPr lang="fr-FR" dirty="0"/>
              <a:t> 379 </a:t>
            </a:r>
            <a:r>
              <a:rPr lang="fr-FR" dirty="0" err="1"/>
              <a:t>participant.e.s</a:t>
            </a:r>
            <a:r>
              <a:rPr lang="fr-FR" dirty="0"/>
              <a:t>, </a:t>
            </a:r>
          </a:p>
          <a:p>
            <a:pPr lvl="2">
              <a:buFont typeface="Wingdings" panose="05000000000000000000" pitchFamily="2" charset="2"/>
              <a:buChar char="Ø"/>
            </a:pPr>
            <a:r>
              <a:rPr lang="fr-FR" dirty="0"/>
              <a:t>en moyenne 52,3 par jour (min: 7 et max: 72),</a:t>
            </a:r>
          </a:p>
          <a:p>
            <a:pPr lvl="2">
              <a:buFont typeface="Wingdings" panose="05000000000000000000" pitchFamily="2" charset="2"/>
              <a:buChar char="Ø"/>
            </a:pPr>
            <a:r>
              <a:rPr lang="fr-FR" dirty="0"/>
              <a:t> de 1 à 79 ans</a:t>
            </a:r>
          </a:p>
          <a:p>
            <a:pPr lvl="2">
              <a:buFont typeface="Wingdings" panose="05000000000000000000" pitchFamily="2" charset="2"/>
              <a:buChar char="Ø"/>
            </a:pPr>
            <a:r>
              <a:rPr lang="fr-FR" dirty="0"/>
              <a:t> 22 familles et 25mineur.e.s,</a:t>
            </a:r>
          </a:p>
          <a:p>
            <a:pPr lvl="1">
              <a:buFont typeface="Wingdings" panose="05000000000000000000" pitchFamily="2" charset="2"/>
              <a:buChar char="Ø"/>
            </a:pPr>
            <a:r>
              <a:rPr lang="fr-FR" dirty="0"/>
              <a:t> 7 conférences gesticulées données sur le vélo,</a:t>
            </a:r>
          </a:p>
          <a:p>
            <a:pPr lvl="1">
              <a:buFont typeface="Wingdings" panose="05000000000000000000" pitchFamily="2" charset="2"/>
              <a:buChar char="Ø"/>
            </a:pPr>
            <a:r>
              <a:rPr lang="fr-FR" dirty="0"/>
              <a:t> 9 cercles de paroles réalisés, </a:t>
            </a:r>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p:txBody>
      </p:sp>
      <p:sp>
        <p:nvSpPr>
          <p:cNvPr id="10" name="Titre 1"/>
          <p:cNvSpPr>
            <a:spLocks noGrp="1"/>
          </p:cNvSpPr>
          <p:nvPr>
            <p:ph type="title"/>
          </p:nvPr>
        </p:nvSpPr>
        <p:spPr>
          <a:xfrm>
            <a:off x="838200" y="365125"/>
            <a:ext cx="10515600" cy="1325563"/>
          </a:xfrm>
        </p:spPr>
        <p:txBody>
          <a:bodyPr/>
          <a:lstStyle/>
          <a:p>
            <a:r>
              <a:rPr lang="fr-FR" dirty="0"/>
              <a:t>L'</a:t>
            </a:r>
            <a:r>
              <a:rPr lang="fr-FR" dirty="0" err="1"/>
              <a:t>AlterTour</a:t>
            </a:r>
            <a:r>
              <a:rPr lang="fr-FR" dirty="0"/>
              <a:t> 2017</a:t>
            </a:r>
          </a:p>
        </p:txBody>
      </p:sp>
    </p:spTree>
    <p:extLst>
      <p:ext uri="{BB962C8B-B14F-4D97-AF65-F5344CB8AC3E}">
        <p14:creationId xmlns:p14="http://schemas.microsoft.com/office/powerpoint/2010/main" val="130719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1040" y="1825625"/>
            <a:ext cx="7402830" cy="4351338"/>
          </a:xfrm>
        </p:spPr>
        <p:txBody>
          <a:bodyPr>
            <a:normAutofit/>
          </a:bodyPr>
          <a:lstStyle/>
          <a:p>
            <a:pPr marL="0" indent="0">
              <a:buNone/>
            </a:pPr>
            <a:r>
              <a:rPr lang="fr-FR" b="1" dirty="0"/>
              <a:t>La conférence gesticulée sur le vélo</a:t>
            </a:r>
            <a:endParaRPr lang="fr-FR" dirty="0"/>
          </a:p>
        </p:txBody>
      </p:sp>
      <p:sp>
        <p:nvSpPr>
          <p:cNvPr id="10" name="Titre 1"/>
          <p:cNvSpPr>
            <a:spLocks noGrp="1"/>
          </p:cNvSpPr>
          <p:nvPr>
            <p:ph type="title"/>
          </p:nvPr>
        </p:nvSpPr>
        <p:spPr>
          <a:xfrm>
            <a:off x="838200" y="365125"/>
            <a:ext cx="10515600" cy="1325563"/>
          </a:xfrm>
        </p:spPr>
        <p:txBody>
          <a:bodyPr/>
          <a:lstStyle/>
          <a:p>
            <a:r>
              <a:rPr lang="fr-FR" dirty="0"/>
              <a:t>L'</a:t>
            </a:r>
            <a:r>
              <a:rPr lang="fr-FR" dirty="0" err="1"/>
              <a:t>AlterTour</a:t>
            </a:r>
            <a:r>
              <a:rPr lang="fr-FR" dirty="0"/>
              <a:t> 2017</a:t>
            </a:r>
          </a:p>
        </p:txBody>
      </p:sp>
      <p:pic>
        <p:nvPicPr>
          <p:cNvPr id="11" name="Imag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6921" y="3142815"/>
            <a:ext cx="4646949" cy="3485212"/>
          </a:xfrm>
          <a:prstGeom prst="rect">
            <a:avLst/>
          </a:prstGeom>
        </p:spPr>
      </p:pic>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33359" y="2989550"/>
            <a:ext cx="4297485" cy="3223114"/>
          </a:xfrm>
          <a:prstGeom prst="rect">
            <a:avLst/>
          </a:prstGeom>
        </p:spPr>
      </p:pic>
      <p:pic>
        <p:nvPicPr>
          <p:cNvPr id="13" name="Imag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7179461" y="851820"/>
            <a:ext cx="3893556" cy="2920167"/>
          </a:xfrm>
          <a:prstGeom prst="rect">
            <a:avLst/>
          </a:prstGeom>
        </p:spPr>
      </p:pic>
      <p:pic>
        <p:nvPicPr>
          <p:cNvPr id="14" name="Imag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9324526" y="2865532"/>
            <a:ext cx="3305331" cy="2478998"/>
          </a:xfrm>
          <a:prstGeom prst="rect">
            <a:avLst/>
          </a:prstGeom>
        </p:spPr>
      </p:pic>
    </p:spTree>
    <p:extLst>
      <p:ext uri="{BB962C8B-B14F-4D97-AF65-F5344CB8AC3E}">
        <p14:creationId xmlns:p14="http://schemas.microsoft.com/office/powerpoint/2010/main" val="1526971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1040" y="1825625"/>
            <a:ext cx="7402830" cy="4351338"/>
          </a:xfrm>
        </p:spPr>
        <p:txBody>
          <a:bodyPr>
            <a:normAutofit/>
          </a:bodyPr>
          <a:lstStyle/>
          <a:p>
            <a:pPr marL="0" indent="0">
              <a:buNone/>
            </a:pPr>
            <a:r>
              <a:rPr lang="fr-FR" b="1" dirty="0"/>
              <a:t>L’accueil d’équipe scoutes</a:t>
            </a:r>
            <a:endParaRPr lang="fr-FR" dirty="0"/>
          </a:p>
        </p:txBody>
      </p:sp>
      <p:sp>
        <p:nvSpPr>
          <p:cNvPr id="10" name="Titre 1"/>
          <p:cNvSpPr>
            <a:spLocks noGrp="1"/>
          </p:cNvSpPr>
          <p:nvPr>
            <p:ph type="title"/>
          </p:nvPr>
        </p:nvSpPr>
        <p:spPr>
          <a:xfrm>
            <a:off x="838200" y="365125"/>
            <a:ext cx="10515600" cy="1325563"/>
          </a:xfrm>
        </p:spPr>
        <p:txBody>
          <a:bodyPr/>
          <a:lstStyle/>
          <a:p>
            <a:r>
              <a:rPr lang="fr-FR" dirty="0"/>
              <a:t>L'</a:t>
            </a:r>
            <a:r>
              <a:rPr lang="fr-FR" dirty="0" err="1"/>
              <a:t>AlterTour</a:t>
            </a:r>
            <a:r>
              <a:rPr lang="fr-FR" dirty="0"/>
              <a:t> 2017</a:t>
            </a: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1934" y="2909729"/>
            <a:ext cx="4791482" cy="3593611"/>
          </a:xfrm>
          <a:prstGeom prst="rect">
            <a:avLst/>
          </a:prstGeom>
        </p:spPr>
      </p:pic>
      <p:pic>
        <p:nvPicPr>
          <p:cNvPr id="16" name="Image 1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0771" y="2694578"/>
            <a:ext cx="4994057" cy="3593611"/>
          </a:xfrm>
          <a:prstGeom prst="rect">
            <a:avLst/>
          </a:prstGeom>
        </p:spPr>
      </p:pic>
      <p:pic>
        <p:nvPicPr>
          <p:cNvPr id="17" name="Imag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8141327" y="-849151"/>
            <a:ext cx="3107289" cy="4994057"/>
          </a:xfrm>
          <a:prstGeom prst="rect">
            <a:avLst/>
          </a:prstGeom>
        </p:spPr>
      </p:pic>
      <p:sp>
        <p:nvSpPr>
          <p:cNvPr id="5" name="ZoneTexte 4"/>
          <p:cNvSpPr txBox="1"/>
          <p:nvPr/>
        </p:nvSpPr>
        <p:spPr>
          <a:xfrm>
            <a:off x="1004341" y="6415790"/>
            <a:ext cx="2158584" cy="369332"/>
          </a:xfrm>
          <a:prstGeom prst="rect">
            <a:avLst/>
          </a:prstGeom>
          <a:noFill/>
        </p:spPr>
        <p:txBody>
          <a:bodyPr wrap="square" rtlCol="0">
            <a:spAutoFit/>
          </a:bodyPr>
          <a:lstStyle/>
          <a:p>
            <a:pPr algn="ctr"/>
            <a:r>
              <a:rPr lang="fr-FR" dirty="0"/>
              <a:t>Juillet </a:t>
            </a:r>
          </a:p>
        </p:txBody>
      </p:sp>
      <p:sp>
        <p:nvSpPr>
          <p:cNvPr id="18" name="ZoneTexte 17"/>
          <p:cNvSpPr txBox="1"/>
          <p:nvPr/>
        </p:nvSpPr>
        <p:spPr>
          <a:xfrm>
            <a:off x="10033416" y="3266267"/>
            <a:ext cx="2158584" cy="369332"/>
          </a:xfrm>
          <a:prstGeom prst="rect">
            <a:avLst/>
          </a:prstGeom>
          <a:noFill/>
        </p:spPr>
        <p:txBody>
          <a:bodyPr wrap="square" rtlCol="0">
            <a:spAutoFit/>
          </a:bodyPr>
          <a:lstStyle/>
          <a:p>
            <a:pPr algn="ctr"/>
            <a:r>
              <a:rPr lang="fr-FR" dirty="0"/>
              <a:t>Mi -Août</a:t>
            </a:r>
          </a:p>
        </p:txBody>
      </p:sp>
      <p:sp>
        <p:nvSpPr>
          <p:cNvPr id="19" name="ZoneTexte 18"/>
          <p:cNvSpPr txBox="1"/>
          <p:nvPr/>
        </p:nvSpPr>
        <p:spPr>
          <a:xfrm>
            <a:off x="6675497" y="6519664"/>
            <a:ext cx="2158584" cy="369332"/>
          </a:xfrm>
          <a:prstGeom prst="rect">
            <a:avLst/>
          </a:prstGeom>
          <a:noFill/>
        </p:spPr>
        <p:txBody>
          <a:bodyPr wrap="square" rtlCol="0">
            <a:spAutoFit/>
          </a:bodyPr>
          <a:lstStyle/>
          <a:p>
            <a:pPr algn="ctr"/>
            <a:r>
              <a:rPr lang="fr-FR" dirty="0"/>
              <a:t>Fin -Août</a:t>
            </a:r>
          </a:p>
        </p:txBody>
      </p:sp>
    </p:spTree>
    <p:extLst>
      <p:ext uri="{BB962C8B-B14F-4D97-AF65-F5344CB8AC3E}">
        <p14:creationId xmlns:p14="http://schemas.microsoft.com/office/powerpoint/2010/main" val="195465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1040" y="1825625"/>
            <a:ext cx="7402830" cy="4351338"/>
          </a:xfrm>
        </p:spPr>
        <p:txBody>
          <a:bodyPr>
            <a:normAutofit/>
          </a:bodyPr>
          <a:lstStyle/>
          <a:p>
            <a:pPr marL="0" indent="0">
              <a:buNone/>
            </a:pPr>
            <a:r>
              <a:rPr lang="fr-FR" b="1" dirty="0"/>
              <a:t>Convergence des tours à vélo</a:t>
            </a:r>
            <a:r>
              <a:rPr lang="fr-FR" dirty="0"/>
              <a:t> </a:t>
            </a:r>
          </a:p>
        </p:txBody>
      </p:sp>
      <p:sp>
        <p:nvSpPr>
          <p:cNvPr id="10" name="Titre 1"/>
          <p:cNvSpPr>
            <a:spLocks noGrp="1"/>
          </p:cNvSpPr>
          <p:nvPr>
            <p:ph type="title"/>
          </p:nvPr>
        </p:nvSpPr>
        <p:spPr>
          <a:xfrm>
            <a:off x="838200" y="365125"/>
            <a:ext cx="10515600" cy="1325563"/>
          </a:xfrm>
        </p:spPr>
        <p:txBody>
          <a:bodyPr/>
          <a:lstStyle/>
          <a:p>
            <a:r>
              <a:rPr lang="fr-FR" dirty="0"/>
              <a:t>L'</a:t>
            </a:r>
            <a:r>
              <a:rPr lang="fr-FR" dirty="0" err="1"/>
              <a:t>AlterTour</a:t>
            </a:r>
            <a:r>
              <a:rPr lang="fr-FR" dirty="0"/>
              <a:t> 2017</a:t>
            </a:r>
          </a:p>
        </p:txBody>
      </p:sp>
      <p:pic>
        <p:nvPicPr>
          <p:cNvPr id="2" name="Imag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432748"/>
            <a:ext cx="7285220" cy="3425251"/>
          </a:xfrm>
          <a:prstGeom prst="rect">
            <a:avLst/>
          </a:prstGeom>
        </p:spPr>
      </p:pic>
      <p:sp>
        <p:nvSpPr>
          <p:cNvPr id="4" name="ZoneTexte 3"/>
          <p:cNvSpPr txBox="1"/>
          <p:nvPr/>
        </p:nvSpPr>
        <p:spPr>
          <a:xfrm>
            <a:off x="761199" y="2939183"/>
            <a:ext cx="4152276" cy="369332"/>
          </a:xfrm>
          <a:prstGeom prst="rect">
            <a:avLst/>
          </a:prstGeom>
          <a:noFill/>
        </p:spPr>
        <p:txBody>
          <a:bodyPr wrap="square" rtlCol="0">
            <a:spAutoFit/>
          </a:bodyPr>
          <a:lstStyle/>
          <a:p>
            <a:r>
              <a:rPr lang="fr-FR" dirty="0"/>
              <a:t>La </a:t>
            </a:r>
            <a:r>
              <a:rPr lang="fr-FR" dirty="0" err="1"/>
              <a:t>Choravel</a:t>
            </a:r>
            <a:endParaRPr lang="fr-FR" dirty="0"/>
          </a:p>
        </p:txBody>
      </p:sp>
      <p:sp>
        <p:nvSpPr>
          <p:cNvPr id="12" name="ZoneTexte 11"/>
          <p:cNvSpPr txBox="1"/>
          <p:nvPr/>
        </p:nvSpPr>
        <p:spPr>
          <a:xfrm>
            <a:off x="8039724" y="612511"/>
            <a:ext cx="4152276" cy="369332"/>
          </a:xfrm>
          <a:prstGeom prst="rect">
            <a:avLst/>
          </a:prstGeom>
          <a:noFill/>
        </p:spPr>
        <p:txBody>
          <a:bodyPr wrap="square" rtlCol="0">
            <a:spAutoFit/>
          </a:bodyPr>
          <a:lstStyle/>
          <a:p>
            <a:r>
              <a:rPr lang="fr-FR" dirty="0" err="1"/>
              <a:t>Ecotopia</a:t>
            </a:r>
            <a:r>
              <a:rPr lang="fr-FR" dirty="0"/>
              <a:t> Bike Tour</a:t>
            </a:r>
          </a:p>
        </p:txBody>
      </p:sp>
      <p:pic>
        <p:nvPicPr>
          <p:cNvPr id="7" name="Imag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1607" y="1027906"/>
            <a:ext cx="5480393" cy="3529104"/>
          </a:xfrm>
          <a:prstGeom prst="rect">
            <a:avLst/>
          </a:prstGeom>
        </p:spPr>
      </p:pic>
    </p:spTree>
    <p:extLst>
      <p:ext uri="{BB962C8B-B14F-4D97-AF65-F5344CB8AC3E}">
        <p14:creationId xmlns:p14="http://schemas.microsoft.com/office/powerpoint/2010/main" val="199215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Salons, foires et autres manifestations</a:t>
            </a:r>
          </a:p>
        </p:txBody>
      </p:sp>
      <p:sp>
        <p:nvSpPr>
          <p:cNvPr id="3" name="Espace réservé du contenu 2"/>
          <p:cNvSpPr>
            <a:spLocks noGrp="1"/>
          </p:cNvSpPr>
          <p:nvPr>
            <p:ph idx="1"/>
          </p:nvPr>
        </p:nvSpPr>
        <p:spPr>
          <a:xfrm>
            <a:off x="838200" y="1825625"/>
            <a:ext cx="7962900" cy="4351338"/>
          </a:xfrm>
        </p:spPr>
        <p:txBody>
          <a:bodyPr>
            <a:normAutofit/>
          </a:bodyPr>
          <a:lstStyle/>
          <a:p>
            <a:pPr lvl="0"/>
            <a:r>
              <a:rPr lang="fr-FR" dirty="0"/>
              <a:t>Journée sur la résistance, les expérimentations, les visions transformatrices à Verdun </a:t>
            </a:r>
          </a:p>
          <a:p>
            <a:pPr lvl="0"/>
            <a:r>
              <a:rPr lang="fr-FR" dirty="0"/>
              <a:t>Rencontre sur les </a:t>
            </a:r>
            <a:r>
              <a:rPr lang="fr-FR" dirty="0" err="1"/>
              <a:t>écolieux</a:t>
            </a:r>
            <a:r>
              <a:rPr lang="fr-FR" dirty="0"/>
              <a:t> à Paris </a:t>
            </a:r>
          </a:p>
          <a:p>
            <a:pPr lvl="0"/>
            <a:r>
              <a:rPr lang="fr-FR" dirty="0"/>
              <a:t>Salon Primevère à Lyon </a:t>
            </a:r>
            <a:r>
              <a:rPr lang="fr-FR" dirty="0" err="1"/>
              <a:t>Vél'Osons</a:t>
            </a:r>
            <a:r>
              <a:rPr lang="fr-FR" dirty="0"/>
              <a:t> à Chambéry </a:t>
            </a:r>
          </a:p>
          <a:p>
            <a:pPr lvl="0"/>
            <a:r>
              <a:rPr lang="fr-FR" dirty="0"/>
              <a:t>Convergence </a:t>
            </a:r>
            <a:r>
              <a:rPr lang="fr-FR" dirty="0" err="1"/>
              <a:t>Francillienne</a:t>
            </a:r>
            <a:endParaRPr lang="fr-FR" dirty="0"/>
          </a:p>
          <a:p>
            <a:pPr lvl="0"/>
            <a:r>
              <a:rPr lang="fr-FR" dirty="0"/>
              <a:t>Rencontre de la fondation un Monde par Tous</a:t>
            </a:r>
          </a:p>
          <a:p>
            <a:endParaRPr lang="fr-FR"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1100" y="1808147"/>
            <a:ext cx="3390900" cy="5049853"/>
          </a:xfrm>
          <a:prstGeom prst="rect">
            <a:avLst/>
          </a:prstGeom>
        </p:spPr>
      </p:pic>
    </p:spTree>
    <p:extLst>
      <p:ext uri="{BB962C8B-B14F-4D97-AF65-F5344CB8AC3E}">
        <p14:creationId xmlns:p14="http://schemas.microsoft.com/office/powerpoint/2010/main" val="64773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 Bilan moral d’</a:t>
            </a:r>
            <a:r>
              <a:rPr lang="fr-FR" dirty="0" err="1"/>
              <a:t>AlterCampagne</a:t>
            </a:r>
            <a:endParaRPr lang="fr-FR" dirty="0"/>
          </a:p>
        </p:txBody>
      </p:sp>
      <p:sp>
        <p:nvSpPr>
          <p:cNvPr id="3" name="Espace réservé du contenu 2"/>
          <p:cNvSpPr>
            <a:spLocks noGrp="1"/>
          </p:cNvSpPr>
          <p:nvPr>
            <p:ph idx="1"/>
          </p:nvPr>
        </p:nvSpPr>
        <p:spPr>
          <a:xfrm>
            <a:off x="1657350" y="1825625"/>
            <a:ext cx="9696450" cy="4351338"/>
          </a:xfrm>
        </p:spPr>
        <p:txBody>
          <a:bodyPr>
            <a:normAutofit fontScale="85000" lnSpcReduction="20000"/>
          </a:bodyPr>
          <a:lstStyle/>
          <a:p>
            <a:pPr marL="0" indent="0">
              <a:buNone/>
            </a:pPr>
            <a:r>
              <a:rPr lang="fr-FR" dirty="0"/>
              <a:t>1. Objet de l’association</a:t>
            </a:r>
          </a:p>
          <a:p>
            <a:pPr marL="0" indent="0">
              <a:buNone/>
            </a:pPr>
            <a:r>
              <a:rPr lang="fr-FR" dirty="0"/>
              <a:t>2. Objectifs de l'association</a:t>
            </a:r>
          </a:p>
          <a:p>
            <a:pPr marL="0" indent="0">
              <a:buNone/>
            </a:pPr>
            <a:r>
              <a:rPr lang="fr-FR" dirty="0"/>
              <a:t>3. Nos soutiens</a:t>
            </a:r>
          </a:p>
          <a:p>
            <a:pPr marL="0" indent="0">
              <a:buNone/>
            </a:pPr>
            <a:r>
              <a:rPr lang="fr-FR" dirty="0"/>
              <a:t>4. Fonctionnement</a:t>
            </a:r>
          </a:p>
          <a:p>
            <a:pPr marL="457200" lvl="1" indent="0">
              <a:buNone/>
            </a:pPr>
            <a:r>
              <a:rPr lang="fr-FR" dirty="0"/>
              <a:t>Les plénière </a:t>
            </a:r>
          </a:p>
          <a:p>
            <a:pPr marL="457200" lvl="1" indent="0">
              <a:buNone/>
            </a:pPr>
            <a:r>
              <a:rPr lang="fr-FR" dirty="0"/>
              <a:t>Les groupes de travail</a:t>
            </a:r>
          </a:p>
          <a:p>
            <a:pPr marL="457200" lvl="1" indent="0">
              <a:buNone/>
            </a:pPr>
            <a:r>
              <a:rPr lang="fr-FR" dirty="0"/>
              <a:t>Collège solidaire</a:t>
            </a:r>
          </a:p>
          <a:p>
            <a:pPr marL="0" indent="0">
              <a:buNone/>
            </a:pPr>
            <a:r>
              <a:rPr lang="fr-FR" dirty="0"/>
              <a:t>5. Les </a:t>
            </a:r>
            <a:r>
              <a:rPr lang="fr-FR" dirty="0" err="1"/>
              <a:t>participant.e.s</a:t>
            </a:r>
            <a:r>
              <a:rPr lang="fr-FR" dirty="0"/>
              <a:t>, bénévoles et salarié</a:t>
            </a:r>
          </a:p>
          <a:p>
            <a:pPr marL="457200" lvl="1" indent="0">
              <a:buNone/>
            </a:pPr>
            <a:r>
              <a:rPr lang="fr-FR" dirty="0"/>
              <a:t>Le salarié</a:t>
            </a:r>
          </a:p>
          <a:p>
            <a:pPr marL="457200" lvl="1" indent="0">
              <a:buNone/>
            </a:pPr>
            <a:r>
              <a:rPr lang="fr-FR" dirty="0"/>
              <a:t>Les bénévoles</a:t>
            </a:r>
          </a:p>
          <a:p>
            <a:pPr marL="0" indent="0">
              <a:buNone/>
            </a:pPr>
            <a:r>
              <a:rPr lang="fr-FR" dirty="0"/>
              <a:t>6. Les projets 2018</a:t>
            </a:r>
          </a:p>
          <a:p>
            <a:pPr marL="457200" lvl="1" indent="0">
              <a:buNone/>
            </a:pPr>
            <a:r>
              <a:rPr lang="fr-FR" dirty="0"/>
              <a:t> L'</a:t>
            </a:r>
            <a:r>
              <a:rPr lang="fr-FR" dirty="0" err="1"/>
              <a:t>AlterTour</a:t>
            </a:r>
            <a:r>
              <a:rPr lang="fr-FR" dirty="0"/>
              <a:t> 2018</a:t>
            </a:r>
          </a:p>
          <a:p>
            <a:pPr marL="457200" lvl="1" indent="0">
              <a:buNone/>
            </a:pPr>
            <a:r>
              <a:rPr lang="fr-FR" dirty="0"/>
              <a:t> Le Mini </a:t>
            </a:r>
            <a:r>
              <a:rPr lang="fr-FR" dirty="0" err="1"/>
              <a:t>AlterTour</a:t>
            </a:r>
            <a:r>
              <a:rPr lang="fr-FR" dirty="0"/>
              <a:t> MFR</a:t>
            </a:r>
          </a:p>
          <a:p>
            <a:pPr marL="0" indent="0">
              <a:buNone/>
            </a:pPr>
            <a:endParaRPr lang="fr-FR" dirty="0"/>
          </a:p>
        </p:txBody>
      </p:sp>
    </p:spTree>
    <p:extLst>
      <p:ext uri="{BB962C8B-B14F-4D97-AF65-F5344CB8AC3E}">
        <p14:creationId xmlns:p14="http://schemas.microsoft.com/office/powerpoint/2010/main" val="151557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mini-</a:t>
            </a:r>
            <a:r>
              <a:rPr lang="fr-FR" dirty="0" err="1"/>
              <a:t>AlterTour</a:t>
            </a:r>
            <a:r>
              <a:rPr lang="fr-FR" dirty="0"/>
              <a:t> avec la MRF de </a:t>
            </a:r>
            <a:r>
              <a:rPr lang="fr-FR" dirty="0" err="1"/>
              <a:t>Morre</a:t>
            </a:r>
            <a:endParaRPr lang="fr-FR" dirty="0"/>
          </a:p>
        </p:txBody>
      </p:sp>
      <p:sp>
        <p:nvSpPr>
          <p:cNvPr id="3" name="Espace réservé du contenu 2"/>
          <p:cNvSpPr>
            <a:spLocks noGrp="1"/>
          </p:cNvSpPr>
          <p:nvPr>
            <p:ph idx="1"/>
          </p:nvPr>
        </p:nvSpPr>
        <p:spPr/>
        <p:txBody>
          <a:bodyPr/>
          <a:lstStyle/>
          <a:p>
            <a:r>
              <a:rPr lang="fr-FR" dirty="0"/>
              <a:t>Un tour de 4 jours avec une cinquantaine d’élèves en bac pro </a:t>
            </a:r>
          </a:p>
          <a:p>
            <a:r>
              <a:rPr lang="fr-FR" dirty="0"/>
              <a:t>organisé par Mathieu et </a:t>
            </a:r>
            <a:r>
              <a:rPr lang="fr-FR" dirty="0" err="1"/>
              <a:t>Yome</a:t>
            </a:r>
            <a:r>
              <a:rPr lang="fr-FR" dirty="0"/>
              <a:t> et encadrés par des </a:t>
            </a:r>
            <a:r>
              <a:rPr lang="fr-FR" dirty="0" err="1"/>
              <a:t>animateurs.trices</a:t>
            </a:r>
            <a:r>
              <a:rPr lang="fr-FR" dirty="0"/>
              <a:t> de la maison familiale rurale (MFR) de </a:t>
            </a:r>
            <a:r>
              <a:rPr lang="fr-FR" dirty="0" err="1"/>
              <a:t>Morre</a:t>
            </a:r>
            <a:r>
              <a:rPr lang="fr-FR" dirty="0"/>
              <a:t> dans le Doubs</a:t>
            </a:r>
          </a:p>
          <a:p>
            <a:r>
              <a:rPr lang="fr-FR" dirty="0"/>
              <a:t>. On y fait :</a:t>
            </a:r>
          </a:p>
          <a:p>
            <a:pPr lvl="1">
              <a:buFont typeface="Wingdings" panose="05000000000000000000" pitchFamily="2" charset="2"/>
              <a:buChar char="Ø"/>
            </a:pPr>
            <a:r>
              <a:rPr lang="fr-FR" dirty="0"/>
              <a:t> du vélo,</a:t>
            </a:r>
          </a:p>
          <a:p>
            <a:pPr lvl="1">
              <a:buFont typeface="Wingdings" panose="05000000000000000000" pitchFamily="2" charset="2"/>
              <a:buChar char="Ø"/>
            </a:pPr>
            <a:r>
              <a:rPr lang="fr-FR" dirty="0"/>
              <a:t> des ateliers variés (baume à lèvre, pain),</a:t>
            </a:r>
          </a:p>
          <a:p>
            <a:pPr lvl="1">
              <a:buFont typeface="Wingdings" panose="05000000000000000000" pitchFamily="2" charset="2"/>
              <a:buChar char="Ø"/>
            </a:pPr>
            <a:r>
              <a:rPr lang="fr-FR" dirty="0"/>
              <a:t> un faux procès d’un vrai faucheur,</a:t>
            </a:r>
          </a:p>
          <a:p>
            <a:pPr lvl="1">
              <a:buFont typeface="Wingdings" panose="05000000000000000000" pitchFamily="2" charset="2"/>
              <a:buChar char="Ø"/>
            </a:pPr>
            <a:r>
              <a:rPr lang="fr-FR" dirty="0"/>
              <a:t> des rencontres d’alternatives,</a:t>
            </a:r>
          </a:p>
          <a:p>
            <a:pPr lvl="1">
              <a:buFont typeface="Wingdings" panose="05000000000000000000" pitchFamily="2" charset="2"/>
              <a:buChar char="Ø"/>
            </a:pPr>
            <a:r>
              <a:rPr lang="fr-FR" dirty="0"/>
              <a:t> du camping.</a:t>
            </a:r>
          </a:p>
        </p:txBody>
      </p:sp>
    </p:spTree>
    <p:extLst>
      <p:ext uri="{BB962C8B-B14F-4D97-AF65-F5344CB8AC3E}">
        <p14:creationId xmlns:p14="http://schemas.microsoft.com/office/powerpoint/2010/main" val="22328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Alors l’année prochaine on continue ?</a:t>
            </a:r>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9463" y="1694212"/>
            <a:ext cx="5062537" cy="5163788"/>
          </a:xfrm>
          <a:prstGeom prst="rect">
            <a:avLst/>
          </a:prstGeom>
        </p:spPr>
      </p:pic>
      <p:sp>
        <p:nvSpPr>
          <p:cNvPr id="9" name="Espace réservé du contenu 2"/>
          <p:cNvSpPr>
            <a:spLocks noGrp="1"/>
          </p:cNvSpPr>
          <p:nvPr>
            <p:ph idx="1"/>
          </p:nvPr>
        </p:nvSpPr>
        <p:spPr>
          <a:xfrm>
            <a:off x="838200" y="1825625"/>
            <a:ext cx="6891338" cy="4351338"/>
          </a:xfrm>
        </p:spPr>
        <p:txBody>
          <a:bodyPr/>
          <a:lstStyle/>
          <a:p>
            <a:r>
              <a:rPr lang="fr-FR" dirty="0"/>
              <a:t>l’</a:t>
            </a:r>
            <a:r>
              <a:rPr lang="fr-FR" dirty="0" err="1"/>
              <a:t>AlterTour</a:t>
            </a:r>
            <a:r>
              <a:rPr lang="fr-FR" dirty="0"/>
              <a:t>, </a:t>
            </a:r>
          </a:p>
          <a:p>
            <a:r>
              <a:rPr lang="fr-FR" dirty="0"/>
              <a:t>des échappées belles, </a:t>
            </a:r>
          </a:p>
          <a:p>
            <a:r>
              <a:rPr lang="fr-FR" dirty="0"/>
              <a:t>le </a:t>
            </a:r>
            <a:r>
              <a:rPr lang="fr-FR" dirty="0" err="1"/>
              <a:t>mini-tour</a:t>
            </a:r>
            <a:r>
              <a:rPr lang="fr-FR" dirty="0"/>
              <a:t> MFR </a:t>
            </a:r>
          </a:p>
          <a:p>
            <a:r>
              <a:rPr lang="fr-FR" dirty="0"/>
              <a:t>des plénières </a:t>
            </a:r>
          </a:p>
          <a:p>
            <a:r>
              <a:rPr lang="fr-FR" dirty="0"/>
              <a:t>des groupes de travail </a:t>
            </a:r>
          </a:p>
          <a:p>
            <a:pPr marL="0" indent="0">
              <a:buNone/>
            </a:pPr>
            <a:r>
              <a:rPr lang="mr-IN" dirty="0"/>
              <a:t>…</a:t>
            </a:r>
            <a:r>
              <a:rPr lang="fr-FR" dirty="0"/>
              <a:t>pour avancer pendant l’année et pour se retrouver dans la joie et la bonne humeur!</a:t>
            </a:r>
          </a:p>
        </p:txBody>
      </p:sp>
      <p:sp>
        <p:nvSpPr>
          <p:cNvPr id="10" name="ZoneTexte 9"/>
          <p:cNvSpPr txBox="1"/>
          <p:nvPr/>
        </p:nvSpPr>
        <p:spPr>
          <a:xfrm>
            <a:off x="2560749" y="5842337"/>
            <a:ext cx="7070501" cy="1015663"/>
          </a:xfrm>
          <a:prstGeom prst="rect">
            <a:avLst/>
          </a:prstGeom>
          <a:noFill/>
        </p:spPr>
        <p:txBody>
          <a:bodyPr wrap="square" rtlCol="0">
            <a:spAutoFit/>
          </a:bodyPr>
          <a:lstStyle/>
          <a:p>
            <a:pPr algn="ctr"/>
            <a:r>
              <a:rPr lang="fr-FR" sz="2000" b="1" dirty="0">
                <a:solidFill>
                  <a:srgbClr val="FF0000"/>
                </a:solidFill>
              </a:rPr>
              <a:t>N’HESITEZ PAS A CONTRIBUER EN INSCRIVANT VOS IDEES SUR  </a:t>
            </a:r>
            <a:r>
              <a:rPr lang="fr-FR" sz="2000" dirty="0">
                <a:hlinkClick r:id="rId3"/>
              </a:rPr>
              <a:t>https://framaforms.org/recherche-dalternatives-pour-laltertour-2018-1508763782</a:t>
            </a:r>
            <a:endParaRPr lang="fr-FR" sz="2000" b="1" dirty="0">
              <a:solidFill>
                <a:srgbClr val="FF0000"/>
              </a:solidFill>
            </a:endParaRPr>
          </a:p>
        </p:txBody>
      </p:sp>
    </p:spTree>
    <p:extLst>
      <p:ext uri="{BB962C8B-B14F-4D97-AF65-F5344CB8AC3E}">
        <p14:creationId xmlns:p14="http://schemas.microsoft.com/office/powerpoint/2010/main" val="9198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47720" y="3170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III. Bilan des accueillants</a:t>
            </a:r>
          </a:p>
        </p:txBody>
      </p:sp>
    </p:spTree>
    <p:extLst>
      <p:ext uri="{BB962C8B-B14F-4D97-AF65-F5344CB8AC3E}">
        <p14:creationId xmlns:p14="http://schemas.microsoft.com/office/powerpoint/2010/main" val="1437749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47720" y="3170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IV. Perspectives</a:t>
            </a:r>
          </a:p>
        </p:txBody>
      </p:sp>
    </p:spTree>
    <p:extLst>
      <p:ext uri="{BB962C8B-B14F-4D97-AF65-F5344CB8AC3E}">
        <p14:creationId xmlns:p14="http://schemas.microsoft.com/office/powerpoint/2010/main" val="169444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44774" y="2565552"/>
            <a:ext cx="115432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t>Un </a:t>
            </a:r>
            <a:r>
              <a:rPr lang="fr-FR"/>
              <a:t>grand merci à chacun !</a:t>
            </a:r>
            <a:endParaRPr lang="fr-FR" dirty="0"/>
          </a:p>
        </p:txBody>
      </p:sp>
    </p:spTree>
    <p:extLst>
      <p:ext uri="{BB962C8B-B14F-4D97-AF65-F5344CB8AC3E}">
        <p14:creationId xmlns:p14="http://schemas.microsoft.com/office/powerpoint/2010/main" val="5818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93659"/>
            <a:ext cx="10515600" cy="1325563"/>
          </a:xfrm>
        </p:spPr>
        <p:txBody>
          <a:bodyPr/>
          <a:lstStyle/>
          <a:p>
            <a:r>
              <a:rPr lang="fr-FR" dirty="0"/>
              <a:t>II. Rapport d’activité</a:t>
            </a:r>
          </a:p>
        </p:txBody>
      </p:sp>
      <p:sp>
        <p:nvSpPr>
          <p:cNvPr id="3" name="Espace réservé du contenu 2"/>
          <p:cNvSpPr>
            <a:spLocks noGrp="1"/>
          </p:cNvSpPr>
          <p:nvPr>
            <p:ph idx="1"/>
          </p:nvPr>
        </p:nvSpPr>
        <p:spPr>
          <a:xfrm>
            <a:off x="1681168" y="1554159"/>
            <a:ext cx="10515600" cy="4351338"/>
          </a:xfrm>
        </p:spPr>
        <p:txBody>
          <a:bodyPr>
            <a:normAutofit/>
          </a:bodyPr>
          <a:lstStyle/>
          <a:p>
            <a:pPr marL="0" indent="0">
              <a:buNone/>
            </a:pPr>
            <a:r>
              <a:rPr lang="fr-FR" sz="2400" dirty="0"/>
              <a:t>1. L'</a:t>
            </a:r>
            <a:r>
              <a:rPr lang="fr-FR" sz="2400" dirty="0" err="1"/>
              <a:t>AlterTour</a:t>
            </a:r>
            <a:r>
              <a:rPr lang="fr-FR" sz="2400" dirty="0"/>
              <a:t> 2017</a:t>
            </a:r>
          </a:p>
          <a:p>
            <a:pPr marL="457200" lvl="1" indent="0">
              <a:buNone/>
            </a:pPr>
            <a:r>
              <a:rPr lang="fr-FR" sz="2000" dirty="0"/>
              <a:t>Organisation de l'</a:t>
            </a:r>
            <a:r>
              <a:rPr lang="fr-FR" sz="2000" dirty="0" err="1"/>
              <a:t>AlterTour</a:t>
            </a:r>
            <a:r>
              <a:rPr lang="fr-FR" sz="2000" dirty="0"/>
              <a:t> durant l'année</a:t>
            </a:r>
          </a:p>
          <a:p>
            <a:pPr marL="457200" lvl="1" indent="0">
              <a:buNone/>
            </a:pPr>
            <a:r>
              <a:rPr lang="fr-FR" sz="2000" dirty="0"/>
              <a:t>Le parcours</a:t>
            </a:r>
          </a:p>
          <a:p>
            <a:pPr marL="457200" lvl="1" indent="0">
              <a:buNone/>
            </a:pPr>
            <a:r>
              <a:rPr lang="fr-FR" sz="2000" dirty="0"/>
              <a:t>Les </a:t>
            </a:r>
            <a:r>
              <a:rPr lang="fr-FR" sz="2000" dirty="0" err="1"/>
              <a:t>participant.e.s</a:t>
            </a:r>
            <a:endParaRPr lang="fr-FR" sz="2000" dirty="0"/>
          </a:p>
          <a:p>
            <a:pPr marL="457200" lvl="1" indent="0">
              <a:buNone/>
            </a:pPr>
            <a:r>
              <a:rPr lang="fr-FR" sz="2000" dirty="0"/>
              <a:t>Les </a:t>
            </a:r>
            <a:r>
              <a:rPr lang="fr-FR" sz="2000" dirty="0" err="1"/>
              <a:t>accueillant.e.s</a:t>
            </a:r>
            <a:endParaRPr lang="fr-FR" sz="2000" dirty="0"/>
          </a:p>
          <a:p>
            <a:pPr marL="0" indent="0">
              <a:buNone/>
            </a:pPr>
            <a:r>
              <a:rPr lang="fr-FR" sz="2400" dirty="0"/>
              <a:t>2. Le Mini </a:t>
            </a:r>
            <a:r>
              <a:rPr lang="fr-FR" sz="2400" dirty="0" err="1"/>
              <a:t>AlterTour</a:t>
            </a:r>
            <a:r>
              <a:rPr lang="fr-FR" sz="2400" dirty="0"/>
              <a:t> MFR</a:t>
            </a:r>
          </a:p>
          <a:p>
            <a:pPr marL="0" indent="0">
              <a:buNone/>
            </a:pPr>
            <a:r>
              <a:rPr lang="fr-FR" sz="2400" dirty="0"/>
              <a:t>3. Les foires, salons, événements</a:t>
            </a:r>
          </a:p>
          <a:p>
            <a:pPr marL="0" indent="0">
              <a:buNone/>
            </a:pPr>
            <a:endParaRPr lang="fr-FR" sz="2400" dirty="0"/>
          </a:p>
        </p:txBody>
      </p:sp>
      <p:sp>
        <p:nvSpPr>
          <p:cNvPr id="4" name="Titre 1"/>
          <p:cNvSpPr txBox="1">
            <a:spLocks/>
          </p:cNvSpPr>
          <p:nvPr/>
        </p:nvSpPr>
        <p:spPr>
          <a:xfrm>
            <a:off x="838200" y="42894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III. Bilan des accueillants</a:t>
            </a:r>
          </a:p>
        </p:txBody>
      </p:sp>
      <p:sp>
        <p:nvSpPr>
          <p:cNvPr id="5" name="Titre 1"/>
          <p:cNvSpPr txBox="1">
            <a:spLocks/>
          </p:cNvSpPr>
          <p:nvPr/>
        </p:nvSpPr>
        <p:spPr>
          <a:xfrm>
            <a:off x="847720" y="51990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IV. Perspectives</a:t>
            </a:r>
          </a:p>
        </p:txBody>
      </p:sp>
    </p:spTree>
    <p:extLst>
      <p:ext uri="{BB962C8B-B14F-4D97-AF65-F5344CB8AC3E}">
        <p14:creationId xmlns:p14="http://schemas.microsoft.com/office/powerpoint/2010/main" val="9978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AlterCampagne</a:t>
            </a:r>
            <a:r>
              <a:rPr lang="fr-FR" dirty="0"/>
              <a:t> c’est quoi ? </a:t>
            </a:r>
          </a:p>
        </p:txBody>
      </p:sp>
      <p:sp>
        <p:nvSpPr>
          <p:cNvPr id="3" name="Espace réservé du contenu 2"/>
          <p:cNvSpPr>
            <a:spLocks noGrp="1"/>
          </p:cNvSpPr>
          <p:nvPr>
            <p:ph idx="1"/>
          </p:nvPr>
        </p:nvSpPr>
        <p:spPr/>
        <p:txBody>
          <a:bodyPr/>
          <a:lstStyle/>
          <a:p>
            <a:r>
              <a:rPr lang="fr-FR" dirty="0"/>
              <a:t>née en 2004 lors de la 1ere Journée Internationale d’Opposition Collective aux OGM agricoles</a:t>
            </a:r>
          </a:p>
          <a:p>
            <a:r>
              <a:rPr lang="fr-FR" dirty="0"/>
              <a:t>s’oppose au dopage de la société sous toutes ses formes (agricole mais aussi énergétique, financier, commercial…)</a:t>
            </a:r>
          </a:p>
          <a:p>
            <a:r>
              <a:rPr lang="fr-FR" dirty="0"/>
              <a:t>1</a:t>
            </a:r>
            <a:r>
              <a:rPr lang="fr-FR" baseline="30000" dirty="0"/>
              <a:t>ère</a:t>
            </a:r>
            <a:r>
              <a:rPr lang="fr-FR" dirty="0"/>
              <a:t> édition de l’</a:t>
            </a:r>
            <a:r>
              <a:rPr lang="fr-FR" dirty="0" err="1"/>
              <a:t>AlterTour</a:t>
            </a:r>
            <a:r>
              <a:rPr lang="fr-FR" dirty="0"/>
              <a:t> en 2008</a:t>
            </a:r>
          </a:p>
          <a:p>
            <a:r>
              <a:rPr lang="fr-FR" dirty="0"/>
              <a:t>Activités principales : </a:t>
            </a:r>
          </a:p>
          <a:p>
            <a:pPr lvl="1"/>
            <a:r>
              <a:rPr lang="fr-FR" dirty="0"/>
              <a:t>l’</a:t>
            </a:r>
            <a:r>
              <a:rPr lang="fr-FR" dirty="0" err="1"/>
              <a:t>AlterTour</a:t>
            </a:r>
            <a:endParaRPr lang="fr-FR" dirty="0"/>
          </a:p>
          <a:p>
            <a:pPr lvl="1"/>
            <a:r>
              <a:rPr lang="fr-FR" dirty="0"/>
              <a:t>mini-</a:t>
            </a:r>
            <a:r>
              <a:rPr lang="fr-FR" dirty="0" err="1"/>
              <a:t>AlterTour</a:t>
            </a:r>
            <a:r>
              <a:rPr lang="fr-FR" dirty="0"/>
              <a:t> avec les jeunes de la MFR de </a:t>
            </a:r>
            <a:r>
              <a:rPr lang="fr-FR" dirty="0" err="1"/>
              <a:t>Morre</a:t>
            </a:r>
            <a:r>
              <a:rPr lang="fr-FR" dirty="0"/>
              <a:t> (Doubs) depuis 2013 </a:t>
            </a:r>
          </a:p>
        </p:txBody>
      </p:sp>
      <p:sp>
        <p:nvSpPr>
          <p:cNvPr id="4" name="ZoneTexte 3"/>
          <p:cNvSpPr txBox="1"/>
          <p:nvPr/>
        </p:nvSpPr>
        <p:spPr>
          <a:xfrm>
            <a:off x="9178290" y="0"/>
            <a:ext cx="3013710" cy="369332"/>
          </a:xfrm>
          <a:prstGeom prst="rect">
            <a:avLst/>
          </a:prstGeom>
          <a:noFill/>
        </p:spPr>
        <p:txBody>
          <a:bodyPr wrap="square" rtlCol="0">
            <a:spAutoFit/>
          </a:bodyPr>
          <a:lstStyle/>
          <a:p>
            <a:pPr algn="r"/>
            <a:r>
              <a:rPr lang="fr-FR" dirty="0"/>
              <a:t>1- L’objet de l’association</a:t>
            </a:r>
          </a:p>
        </p:txBody>
      </p:sp>
    </p:spTree>
    <p:extLst>
      <p:ext uri="{BB962C8B-B14F-4D97-AF65-F5344CB8AC3E}">
        <p14:creationId xmlns:p14="http://schemas.microsoft.com/office/powerpoint/2010/main" val="124862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ça sert à quoi ? </a:t>
            </a:r>
          </a:p>
        </p:txBody>
      </p:sp>
      <p:sp>
        <p:nvSpPr>
          <p:cNvPr id="3" name="Espace réservé du contenu 2"/>
          <p:cNvSpPr>
            <a:spLocks noGrp="1"/>
          </p:cNvSpPr>
          <p:nvPr>
            <p:ph idx="1"/>
          </p:nvPr>
        </p:nvSpPr>
        <p:spPr>
          <a:xfrm>
            <a:off x="838200" y="2257425"/>
            <a:ext cx="7734300" cy="3919538"/>
          </a:xfrm>
        </p:spPr>
        <p:txBody>
          <a:bodyPr>
            <a:normAutofit fontScale="85000" lnSpcReduction="10000"/>
          </a:bodyPr>
          <a:lstStyle/>
          <a:p>
            <a:r>
              <a:rPr lang="fr-FR" dirty="0"/>
              <a:t>Valoriser des initiatives citoyennes et créer du lien entre elles. </a:t>
            </a:r>
          </a:p>
          <a:p>
            <a:r>
              <a:rPr lang="fr-FR" dirty="0"/>
              <a:t>Susciter des événements pédagogiques et festifs sur des sites exemplaires.</a:t>
            </a:r>
          </a:p>
          <a:p>
            <a:r>
              <a:rPr lang="fr-FR" dirty="0"/>
              <a:t>Pratiquer l’autogestion et avoir une réflexion collective sur cette question.</a:t>
            </a:r>
          </a:p>
          <a:p>
            <a:r>
              <a:rPr lang="fr-FR" dirty="0"/>
              <a:t>Montrer l’exemple d’une vie communautaire et conviviale</a:t>
            </a:r>
          </a:p>
          <a:p>
            <a:r>
              <a:rPr lang="fr-FR" dirty="0"/>
              <a:t>Créer une campagne d’information citoyenne, interpeller les </a:t>
            </a:r>
            <a:r>
              <a:rPr lang="fr-FR" dirty="0" err="1"/>
              <a:t>élu.e.s</a:t>
            </a:r>
            <a:r>
              <a:rPr lang="fr-FR" dirty="0"/>
              <a:t>.</a:t>
            </a:r>
          </a:p>
          <a:p>
            <a:r>
              <a:rPr lang="fr-FR" dirty="0"/>
              <a:t>Inciter à la pratique d’activité physique non compétitive.</a:t>
            </a:r>
          </a:p>
        </p:txBody>
      </p:sp>
      <p:sp>
        <p:nvSpPr>
          <p:cNvPr id="4" name="ZoneTexte 3"/>
          <p:cNvSpPr txBox="1"/>
          <p:nvPr/>
        </p:nvSpPr>
        <p:spPr>
          <a:xfrm>
            <a:off x="7572375" y="0"/>
            <a:ext cx="4619625" cy="369332"/>
          </a:xfrm>
          <a:prstGeom prst="rect">
            <a:avLst/>
          </a:prstGeom>
          <a:noFill/>
        </p:spPr>
        <p:txBody>
          <a:bodyPr wrap="square" rtlCol="0">
            <a:spAutoFit/>
          </a:bodyPr>
          <a:lstStyle/>
          <a:p>
            <a:pPr algn="r"/>
            <a:r>
              <a:rPr lang="fr-FR"/>
              <a:t>2- Les </a:t>
            </a:r>
            <a:r>
              <a:rPr lang="fr-FR" dirty="0"/>
              <a:t>objectifs </a:t>
            </a:r>
            <a:r>
              <a:rPr lang="fr-FR"/>
              <a:t>de l’association</a:t>
            </a:r>
            <a:endParaRPr lang="fr-FR" dirty="0"/>
          </a:p>
        </p:txBody>
      </p:sp>
      <p:pic>
        <p:nvPicPr>
          <p:cNvPr id="6" name="Image 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443913" y="2055813"/>
            <a:ext cx="3619499" cy="4736983"/>
          </a:xfrm>
          <a:prstGeom prst="rect">
            <a:avLst/>
          </a:prstGeom>
        </p:spPr>
      </p:pic>
      <p:sp>
        <p:nvSpPr>
          <p:cNvPr id="5" name="ZoneTexte 4"/>
          <p:cNvSpPr txBox="1"/>
          <p:nvPr/>
        </p:nvSpPr>
        <p:spPr>
          <a:xfrm>
            <a:off x="723899" y="1521551"/>
            <a:ext cx="9391651" cy="523220"/>
          </a:xfrm>
          <a:prstGeom prst="rect">
            <a:avLst/>
          </a:prstGeom>
          <a:noFill/>
        </p:spPr>
        <p:txBody>
          <a:bodyPr wrap="square" rtlCol="0">
            <a:spAutoFit/>
          </a:bodyPr>
          <a:lstStyle/>
          <a:p>
            <a:r>
              <a:rPr lang="fr-FR" sz="2800" b="1" dirty="0"/>
              <a:t>Promouvoir des modèles alternatifs au dopage de la société :</a:t>
            </a:r>
            <a:endParaRPr lang="fr-FR" sz="2800" dirty="0"/>
          </a:p>
        </p:txBody>
      </p:sp>
    </p:spTree>
    <p:extLst>
      <p:ext uri="{BB962C8B-B14F-4D97-AF65-F5344CB8AC3E}">
        <p14:creationId xmlns:p14="http://schemas.microsoft.com/office/powerpoint/2010/main" val="2306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D’accord, mais ça fonctionne comment ?</a:t>
            </a:r>
            <a:endParaRPr lang="fr-FR" dirty="0"/>
          </a:p>
        </p:txBody>
      </p:sp>
      <p:sp>
        <p:nvSpPr>
          <p:cNvPr id="3" name="ZoneTexte 2"/>
          <p:cNvSpPr txBox="1"/>
          <p:nvPr/>
        </p:nvSpPr>
        <p:spPr>
          <a:xfrm>
            <a:off x="9178290" y="0"/>
            <a:ext cx="3013710" cy="646331"/>
          </a:xfrm>
          <a:prstGeom prst="rect">
            <a:avLst/>
          </a:prstGeom>
          <a:noFill/>
        </p:spPr>
        <p:txBody>
          <a:bodyPr wrap="square" rtlCol="0">
            <a:spAutoFit/>
          </a:bodyPr>
          <a:lstStyle/>
          <a:p>
            <a:pPr algn="r"/>
            <a:r>
              <a:rPr lang="fr-FR" dirty="0"/>
              <a:t>3 - Le fonctionnement: </a:t>
            </a:r>
          </a:p>
          <a:p>
            <a:pPr algn="r"/>
            <a:r>
              <a:rPr lang="fr-FR" dirty="0"/>
              <a:t>Les plénières </a:t>
            </a:r>
          </a:p>
        </p:txBody>
      </p:sp>
      <p:graphicFrame>
        <p:nvGraphicFramePr>
          <p:cNvPr id="8" name="Espace réservé du contenu 3"/>
          <p:cNvGraphicFramePr>
            <a:graphicFrameLocks/>
          </p:cNvGraphicFramePr>
          <p:nvPr>
            <p:extLst>
              <p:ext uri="{D42A27DB-BD31-4B8C-83A1-F6EECF244321}">
                <p14:modId xmlns:p14="http://schemas.microsoft.com/office/powerpoint/2010/main" val="29122187"/>
              </p:ext>
            </p:extLst>
          </p:nvPr>
        </p:nvGraphicFramePr>
        <p:xfrm>
          <a:off x="1948721" y="1690688"/>
          <a:ext cx="8033479" cy="491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16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D’accord, mais ça fonctionne comment ?</a:t>
            </a:r>
            <a:endParaRPr lang="fr-FR" dirty="0"/>
          </a:p>
        </p:txBody>
      </p:sp>
      <p:sp>
        <p:nvSpPr>
          <p:cNvPr id="3" name="ZoneTexte 2"/>
          <p:cNvSpPr txBox="1"/>
          <p:nvPr/>
        </p:nvSpPr>
        <p:spPr>
          <a:xfrm>
            <a:off x="9178290" y="0"/>
            <a:ext cx="3013710" cy="646331"/>
          </a:xfrm>
          <a:prstGeom prst="rect">
            <a:avLst/>
          </a:prstGeom>
          <a:noFill/>
        </p:spPr>
        <p:txBody>
          <a:bodyPr wrap="square" rtlCol="0">
            <a:spAutoFit/>
          </a:bodyPr>
          <a:lstStyle/>
          <a:p>
            <a:pPr algn="r"/>
            <a:r>
              <a:rPr lang="fr-FR" dirty="0"/>
              <a:t>3 - Le fonctionnement: </a:t>
            </a:r>
          </a:p>
          <a:p>
            <a:pPr algn="r"/>
            <a:r>
              <a:rPr lang="fr-FR" dirty="0"/>
              <a:t>Les plénières </a:t>
            </a: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3125" y="1856761"/>
            <a:ext cx="8135302" cy="4525978"/>
          </a:xfrm>
          <a:prstGeom prst="rect">
            <a:avLst/>
          </a:prstGeom>
        </p:spPr>
      </p:pic>
      <p:sp>
        <p:nvSpPr>
          <p:cNvPr id="5" name="Rectangle 4"/>
          <p:cNvSpPr/>
          <p:nvPr/>
        </p:nvSpPr>
        <p:spPr>
          <a:xfrm>
            <a:off x="838200" y="1216580"/>
            <a:ext cx="1838773" cy="461665"/>
          </a:xfrm>
          <a:prstGeom prst="rect">
            <a:avLst/>
          </a:prstGeom>
        </p:spPr>
        <p:txBody>
          <a:bodyPr wrap="none">
            <a:spAutoFit/>
          </a:bodyPr>
          <a:lstStyle/>
          <a:p>
            <a:r>
              <a:rPr lang="fr-FR" sz="2400" b="1" dirty="0"/>
              <a:t>Les plénières</a:t>
            </a:r>
            <a:endParaRPr lang="fr-FR" sz="2400" dirty="0"/>
          </a:p>
        </p:txBody>
      </p:sp>
    </p:spTree>
    <p:extLst>
      <p:ext uri="{BB962C8B-B14F-4D97-AF65-F5344CB8AC3E}">
        <p14:creationId xmlns:p14="http://schemas.microsoft.com/office/powerpoint/2010/main" val="156597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Et vous faites tout tous ensemble ?</a:t>
            </a:r>
          </a:p>
        </p:txBody>
      </p:sp>
      <p:sp>
        <p:nvSpPr>
          <p:cNvPr id="3" name="ZoneTexte 2"/>
          <p:cNvSpPr txBox="1"/>
          <p:nvPr/>
        </p:nvSpPr>
        <p:spPr>
          <a:xfrm>
            <a:off x="9178290" y="0"/>
            <a:ext cx="3013710" cy="646331"/>
          </a:xfrm>
          <a:prstGeom prst="rect">
            <a:avLst/>
          </a:prstGeom>
          <a:noFill/>
        </p:spPr>
        <p:txBody>
          <a:bodyPr wrap="square" rtlCol="0">
            <a:spAutoFit/>
          </a:bodyPr>
          <a:lstStyle/>
          <a:p>
            <a:pPr algn="r"/>
            <a:r>
              <a:rPr lang="fr-FR" dirty="0"/>
              <a:t>3 - Le fonctionnement: </a:t>
            </a:r>
          </a:p>
          <a:p>
            <a:pPr algn="r"/>
            <a:r>
              <a:rPr lang="fr-FR" dirty="0"/>
              <a:t>Les groupes de travail</a:t>
            </a:r>
          </a:p>
        </p:txBody>
      </p:sp>
      <p:graphicFrame>
        <p:nvGraphicFramePr>
          <p:cNvPr id="5" name="Tableau 4"/>
          <p:cNvGraphicFramePr>
            <a:graphicFrameLocks noGrp="1"/>
          </p:cNvGraphicFramePr>
          <p:nvPr>
            <p:extLst>
              <p:ext uri="{D42A27DB-BD31-4B8C-83A1-F6EECF244321}">
                <p14:modId xmlns:p14="http://schemas.microsoft.com/office/powerpoint/2010/main" val="1962885523"/>
              </p:ext>
            </p:extLst>
          </p:nvPr>
        </p:nvGraphicFramePr>
        <p:xfrm>
          <a:off x="557214" y="1800232"/>
          <a:ext cx="11551444" cy="4980115"/>
        </p:xfrm>
        <a:graphic>
          <a:graphicData uri="http://schemas.openxmlformats.org/drawingml/2006/table">
            <a:tbl>
              <a:tblPr firstRow="1" firstCol="1" bandRow="1">
                <a:tableStyleId>{5C22544A-7EE6-4342-B048-85BDC9FD1C3A}</a:tableStyleId>
              </a:tblPr>
              <a:tblGrid>
                <a:gridCol w="2743199">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5263624">
                  <a:extLst>
                    <a:ext uri="{9D8B030D-6E8A-4147-A177-3AD203B41FA5}">
                      <a16:colId xmlns:a16="http://schemas.microsoft.com/office/drawing/2014/main" val="20002"/>
                    </a:ext>
                  </a:extLst>
                </a:gridCol>
                <a:gridCol w="1944421">
                  <a:extLst>
                    <a:ext uri="{9D8B030D-6E8A-4147-A177-3AD203B41FA5}">
                      <a16:colId xmlns:a16="http://schemas.microsoft.com/office/drawing/2014/main" val="20003"/>
                    </a:ext>
                  </a:extLst>
                </a:gridCol>
              </a:tblGrid>
              <a:tr h="391264">
                <a:tc>
                  <a:txBody>
                    <a:bodyPr/>
                    <a:lstStyle/>
                    <a:p>
                      <a:pPr algn="l">
                        <a:spcAft>
                          <a:spcPts val="0"/>
                        </a:spcAft>
                      </a:pPr>
                      <a:r>
                        <a:rPr lang="fr-FR" sz="1600">
                          <a:effectLst/>
                        </a:rPr>
                        <a:t>Groupe</a:t>
                      </a:r>
                      <a:endParaRPr lang="fr-FR" sz="160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Référent </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Réalisation / propositions</a:t>
                      </a:r>
                      <a:endParaRPr lang="fr-FR" sz="160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Restitution plénière </a:t>
                      </a:r>
                      <a:endParaRPr lang="fr-FR" sz="160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0"/>
                  </a:ext>
                </a:extLst>
              </a:tr>
              <a:tr h="540144">
                <a:tc>
                  <a:txBody>
                    <a:bodyPr/>
                    <a:lstStyle/>
                    <a:p>
                      <a:pPr algn="l">
                        <a:spcAft>
                          <a:spcPts val="0"/>
                        </a:spcAft>
                      </a:pPr>
                      <a:r>
                        <a:rPr lang="fr-FR" sz="1600" dirty="0">
                          <a:effectLst/>
                        </a:rPr>
                        <a:t>Développement d'</a:t>
                      </a:r>
                      <a:r>
                        <a:rPr lang="fr-FR" sz="1600" dirty="0" err="1">
                          <a:effectLst/>
                        </a:rPr>
                        <a:t>AlterCampagne</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Julie</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Evaluation des EB (sondage)</a:t>
                      </a:r>
                    </a:p>
                    <a:p>
                      <a:pPr algn="l">
                        <a:spcAft>
                          <a:spcPts val="0"/>
                        </a:spcAft>
                      </a:pPr>
                      <a:r>
                        <a:rPr lang="fr-FR" sz="1600" dirty="0">
                          <a:effectLst/>
                        </a:rPr>
                        <a:t>Temps de prospective proposé </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Nov 2017</a:t>
                      </a:r>
                      <a:endParaRPr lang="fr-FR" sz="160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1"/>
                  </a:ext>
                </a:extLst>
              </a:tr>
              <a:tr h="606413">
                <a:tc>
                  <a:txBody>
                    <a:bodyPr/>
                    <a:lstStyle/>
                    <a:p>
                      <a:pPr algn="l">
                        <a:spcAft>
                          <a:spcPts val="0"/>
                        </a:spcAft>
                      </a:pPr>
                      <a:r>
                        <a:rPr lang="fr-FR" sz="1600" dirty="0" err="1">
                          <a:effectLst/>
                        </a:rPr>
                        <a:t>Orga</a:t>
                      </a:r>
                      <a:r>
                        <a:rPr lang="fr-FR" sz="1600" dirty="0">
                          <a:effectLst/>
                        </a:rPr>
                        <a:t> des plénières </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Coline, Mathieu, Vincent</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3 types de temps identifiés: information, groupe de travail et prise de décision</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err="1">
                          <a:effectLst/>
                        </a:rPr>
                        <a:t>Dec</a:t>
                      </a:r>
                      <a:r>
                        <a:rPr lang="fr-FR" sz="1600" dirty="0">
                          <a:effectLst/>
                        </a:rPr>
                        <a:t> 2016</a:t>
                      </a:r>
                      <a:endParaRPr lang="fr-FR" sz="1600" dirty="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2"/>
                  </a:ext>
                </a:extLst>
              </a:tr>
              <a:tr h="608457">
                <a:tc>
                  <a:txBody>
                    <a:bodyPr/>
                    <a:lstStyle/>
                    <a:p>
                      <a:pPr algn="l">
                        <a:spcAft>
                          <a:spcPts val="0"/>
                        </a:spcAft>
                      </a:pPr>
                      <a:r>
                        <a:rPr lang="fr-FR" sz="1600">
                          <a:effectLst/>
                        </a:rPr>
                        <a:t>Rythme sur l'Altertour </a:t>
                      </a:r>
                    </a:p>
                    <a:p>
                      <a:pPr algn="l">
                        <a:spcAft>
                          <a:spcPts val="0"/>
                        </a:spcAft>
                      </a:pPr>
                      <a:r>
                        <a:rPr lang="fr-FR" sz="1600">
                          <a:effectLst/>
                        </a:rPr>
                        <a:t> </a:t>
                      </a:r>
                      <a:endParaRPr lang="fr-FR" sz="160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Vincent</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instauration de garde fous (limites max sur les km, le nombre de jours de repos par semaine etc.) pour l'</a:t>
                      </a:r>
                      <a:r>
                        <a:rPr lang="fr-FR" sz="1600" dirty="0" err="1">
                          <a:effectLst/>
                        </a:rPr>
                        <a:t>orga</a:t>
                      </a:r>
                      <a:r>
                        <a:rPr lang="fr-FR" sz="1600" dirty="0">
                          <a:effectLst/>
                        </a:rPr>
                        <a:t> des étapes </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err="1">
                          <a:effectLst/>
                        </a:rPr>
                        <a:t>Dec</a:t>
                      </a:r>
                      <a:r>
                        <a:rPr lang="fr-FR" sz="1600" dirty="0">
                          <a:effectLst/>
                        </a:rPr>
                        <a:t> 2016</a:t>
                      </a:r>
                      <a:endParaRPr lang="fr-FR" sz="1600" dirty="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3"/>
                  </a:ext>
                </a:extLst>
              </a:tr>
              <a:tr h="355859">
                <a:tc>
                  <a:txBody>
                    <a:bodyPr/>
                    <a:lstStyle/>
                    <a:p>
                      <a:pPr algn="l">
                        <a:spcAft>
                          <a:spcPts val="0"/>
                        </a:spcAft>
                      </a:pPr>
                      <a:r>
                        <a:rPr lang="fr-FR" sz="1600">
                          <a:effectLst/>
                        </a:rPr>
                        <a:t>Mixité / Accessibilité </a:t>
                      </a:r>
                      <a:endParaRPr lang="fr-FR" sz="160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Elsa</a:t>
                      </a:r>
                      <a:endParaRPr lang="fr-FR" sz="1600">
                        <a:effectLst/>
                        <a:latin typeface="Calibri" charset="0"/>
                        <a:ea typeface="Calibri" charset="0"/>
                        <a:cs typeface="Times New Roman" charset="0"/>
                      </a:endParaRPr>
                    </a:p>
                  </a:txBody>
                  <a:tcPr marL="48003" marR="48003" marT="0" marB="0"/>
                </a:tc>
                <a:tc>
                  <a:txBody>
                    <a:bodyPr/>
                    <a:lstStyle/>
                    <a:p>
                      <a:pPr marL="228600" algn="l">
                        <a:spcAft>
                          <a:spcPts val="0"/>
                        </a:spcAft>
                      </a:pPr>
                      <a:r>
                        <a:rPr lang="fr-FR" sz="1600">
                          <a:effectLst/>
                        </a:rPr>
                        <a:t> </a:t>
                      </a:r>
                      <a:endParaRPr lang="fr-FR" sz="1600">
                        <a:effectLst/>
                        <a:latin typeface="Calibri" charset="0"/>
                        <a:ea typeface="Calibri" charset="0"/>
                        <a:cs typeface="Times New Roman" charset="0"/>
                      </a:endParaRPr>
                    </a:p>
                  </a:txBody>
                  <a:tcPr marL="48003" marR="48003" marT="0" marB="0"/>
                </a:tc>
                <a:tc>
                  <a:txBody>
                    <a:bodyPr/>
                    <a:lstStyle/>
                    <a:p>
                      <a:pPr marL="228600" algn="l">
                        <a:spcAft>
                          <a:spcPts val="0"/>
                        </a:spcAft>
                      </a:pPr>
                      <a:r>
                        <a:rPr lang="fr-FR" sz="1600">
                          <a:effectLst/>
                        </a:rPr>
                        <a:t> </a:t>
                      </a:r>
                      <a:endParaRPr lang="fr-FR" sz="160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4"/>
                  </a:ext>
                </a:extLst>
              </a:tr>
              <a:tr h="464796">
                <a:tc>
                  <a:txBody>
                    <a:bodyPr/>
                    <a:lstStyle/>
                    <a:p>
                      <a:pPr algn="l">
                        <a:spcAft>
                          <a:spcPts val="0"/>
                        </a:spcAft>
                      </a:pPr>
                      <a:r>
                        <a:rPr lang="fr-FR" sz="1600" dirty="0">
                          <a:effectLst/>
                        </a:rPr>
                        <a:t>Relation avec les </a:t>
                      </a:r>
                      <a:r>
                        <a:rPr lang="fr-FR" sz="1600" dirty="0" err="1">
                          <a:effectLst/>
                        </a:rPr>
                        <a:t>accueillant.e.s</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Véronique, Delphine</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Document « Guide des accueillants »</a:t>
                      </a:r>
                      <a:endParaRPr lang="fr-FR" sz="1600">
                        <a:effectLst/>
                        <a:latin typeface="Calibri" charset="0"/>
                        <a:ea typeface="Calibri" charset="0"/>
                        <a:cs typeface="Times New Roman" charset="0"/>
                      </a:endParaRPr>
                    </a:p>
                  </a:txBody>
                  <a:tcPr marL="48003" marR="48003" marT="0" marB="0"/>
                </a:tc>
                <a:tc>
                  <a:txBody>
                    <a:bodyPr/>
                    <a:lstStyle/>
                    <a:p>
                      <a:pPr marL="228600" algn="l">
                        <a:spcAft>
                          <a:spcPts val="0"/>
                        </a:spcAft>
                      </a:pPr>
                      <a:r>
                        <a:rPr lang="fr-FR" sz="1600">
                          <a:effectLst/>
                        </a:rPr>
                        <a:t> </a:t>
                      </a:r>
                      <a:endParaRPr lang="fr-FR" sz="160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5"/>
                  </a:ext>
                </a:extLst>
              </a:tr>
              <a:tr h="367746">
                <a:tc>
                  <a:txBody>
                    <a:bodyPr/>
                    <a:lstStyle/>
                    <a:p>
                      <a:pPr algn="l">
                        <a:spcAft>
                          <a:spcPts val="0"/>
                        </a:spcAft>
                      </a:pPr>
                      <a:r>
                        <a:rPr lang="fr-FR" sz="1600" dirty="0">
                          <a:effectLst/>
                        </a:rPr>
                        <a:t>Site internet et espace membre</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Coline</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 </a:t>
                      </a:r>
                      <a:endParaRPr lang="fr-FR" sz="1600">
                        <a:effectLst/>
                        <a:latin typeface="Calibri" charset="0"/>
                        <a:ea typeface="Calibri" charset="0"/>
                        <a:cs typeface="Times New Roman" charset="0"/>
                      </a:endParaRPr>
                    </a:p>
                  </a:txBody>
                  <a:tcPr marL="48003" marR="48003" marT="0" marB="0"/>
                </a:tc>
                <a:tc>
                  <a:txBody>
                    <a:bodyPr/>
                    <a:lstStyle/>
                    <a:p>
                      <a:pPr marL="228600" algn="l">
                        <a:spcAft>
                          <a:spcPts val="0"/>
                        </a:spcAft>
                      </a:pPr>
                      <a:r>
                        <a:rPr lang="fr-FR" sz="1600" dirty="0">
                          <a:effectLst/>
                        </a:rPr>
                        <a:t> </a:t>
                      </a:r>
                      <a:endParaRPr lang="fr-FR" sz="1600" dirty="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6"/>
                  </a:ext>
                </a:extLst>
              </a:tr>
              <a:tr h="811276">
                <a:tc>
                  <a:txBody>
                    <a:bodyPr/>
                    <a:lstStyle/>
                    <a:p>
                      <a:pPr algn="l">
                        <a:spcAft>
                          <a:spcPts val="0"/>
                        </a:spcAft>
                      </a:pPr>
                      <a:r>
                        <a:rPr lang="fr-FR" sz="1600" dirty="0">
                          <a:effectLst/>
                        </a:rPr>
                        <a:t>Cuisine et vie quotidienne</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Marine, </a:t>
                      </a:r>
                      <a:r>
                        <a:rPr lang="fr-FR" sz="1600" dirty="0" err="1">
                          <a:effectLst/>
                        </a:rPr>
                        <a:t>Dutty</a:t>
                      </a:r>
                      <a:r>
                        <a:rPr lang="fr-FR" sz="1600" dirty="0">
                          <a:effectLst/>
                        </a:rPr>
                        <a:t>, Sylvie, Benoit, Géraldine</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Document « Cuisine- quelques nouveautés 2017 »</a:t>
                      </a:r>
                    </a:p>
                    <a:p>
                      <a:pPr algn="l">
                        <a:spcAft>
                          <a:spcPts val="0"/>
                        </a:spcAft>
                      </a:pPr>
                      <a:r>
                        <a:rPr lang="fr-FR" sz="1600">
                          <a:effectLst/>
                        </a:rPr>
                        <a:t>Choix de repas froid le midi lorsqu’on roule toute la journée. </a:t>
                      </a:r>
                      <a:endParaRPr lang="fr-FR" sz="160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Février 2017</a:t>
                      </a:r>
                      <a:endParaRPr lang="fr-FR" sz="160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7"/>
                  </a:ext>
                </a:extLst>
              </a:tr>
              <a:tr h="811276">
                <a:tc>
                  <a:txBody>
                    <a:bodyPr/>
                    <a:lstStyle/>
                    <a:p>
                      <a:pPr algn="l">
                        <a:spcAft>
                          <a:spcPts val="0"/>
                        </a:spcAft>
                      </a:pPr>
                      <a:r>
                        <a:rPr lang="fr-FR" sz="1600" dirty="0">
                          <a:effectLst/>
                        </a:rPr>
                        <a:t>Statuts </a:t>
                      </a:r>
                    </a:p>
                    <a:p>
                      <a:pPr algn="l">
                        <a:spcAft>
                          <a:spcPts val="0"/>
                        </a:spcAft>
                      </a:pPr>
                      <a:r>
                        <a:rPr lang="fr-FR" sz="1600" dirty="0">
                          <a:effectLst/>
                        </a:rPr>
                        <a:t> </a:t>
                      </a:r>
                      <a:endParaRPr lang="fr-FR" sz="1600" dirty="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Bruno, Coline, Pierrot, Yome</a:t>
                      </a:r>
                      <a:endParaRPr lang="fr-FR" sz="1600">
                        <a:effectLst/>
                        <a:latin typeface="Calibri" charset="0"/>
                        <a:ea typeface="Calibri" charset="0"/>
                        <a:cs typeface="Times New Roman" charset="0"/>
                      </a:endParaRPr>
                    </a:p>
                  </a:txBody>
                  <a:tcPr marL="48003" marR="48003" marT="0" marB="0"/>
                </a:tc>
                <a:tc>
                  <a:txBody>
                    <a:bodyPr/>
                    <a:lstStyle/>
                    <a:p>
                      <a:pPr algn="l">
                        <a:spcAft>
                          <a:spcPts val="0"/>
                        </a:spcAft>
                      </a:pPr>
                      <a:r>
                        <a:rPr lang="fr-FR" sz="1600">
                          <a:effectLst/>
                        </a:rPr>
                        <a:t>Toilettage des statuts</a:t>
                      </a:r>
                    </a:p>
                    <a:p>
                      <a:pPr algn="l">
                        <a:spcAft>
                          <a:spcPts val="0"/>
                        </a:spcAft>
                      </a:pPr>
                      <a:r>
                        <a:rPr lang="fr-FR" sz="1600">
                          <a:effectLst/>
                        </a:rPr>
                        <a:t>Proposition de modifications des statuts (pour faire apparaître la plénière comme lieu de décision. Non validé)</a:t>
                      </a:r>
                      <a:endParaRPr lang="fr-FR" sz="1600">
                        <a:effectLst/>
                        <a:latin typeface="Calibri" charset="0"/>
                        <a:ea typeface="Calibri" charset="0"/>
                        <a:cs typeface="Times New Roman" charset="0"/>
                      </a:endParaRPr>
                    </a:p>
                  </a:txBody>
                  <a:tcPr marL="48003" marR="48003" marT="0" marB="0"/>
                </a:tc>
                <a:tc>
                  <a:txBody>
                    <a:bodyPr/>
                    <a:lstStyle/>
                    <a:p>
                      <a:pPr algn="l">
                        <a:spcAft>
                          <a:spcPts val="0"/>
                        </a:spcAft>
                      </a:pPr>
                      <a:r>
                        <a:rPr lang="fr-FR" sz="1600" dirty="0">
                          <a:effectLst/>
                        </a:rPr>
                        <a:t>Mars 2017</a:t>
                      </a:r>
                      <a:endParaRPr lang="fr-FR" sz="1600" dirty="0">
                        <a:effectLst/>
                        <a:latin typeface="Calibri" charset="0"/>
                        <a:ea typeface="Calibri" charset="0"/>
                        <a:cs typeface="Times New Roman" charset="0"/>
                      </a:endParaRPr>
                    </a:p>
                  </a:txBody>
                  <a:tcPr marL="48003" marR="48003" marT="0" marB="0"/>
                </a:tc>
                <a:extLst>
                  <a:ext uri="{0D108BD9-81ED-4DB2-BD59-A6C34878D82A}">
                    <a16:rowId xmlns:a16="http://schemas.microsoft.com/office/drawing/2014/main" val="10008"/>
                  </a:ext>
                </a:extLst>
              </a:tr>
            </a:tbl>
          </a:graphicData>
        </a:graphic>
      </p:graphicFrame>
      <p:sp>
        <p:nvSpPr>
          <p:cNvPr id="6" name="Rectangle 5"/>
          <p:cNvSpPr/>
          <p:nvPr/>
        </p:nvSpPr>
        <p:spPr>
          <a:xfrm>
            <a:off x="838200" y="1216580"/>
            <a:ext cx="2948692" cy="461665"/>
          </a:xfrm>
          <a:prstGeom prst="rect">
            <a:avLst/>
          </a:prstGeom>
        </p:spPr>
        <p:txBody>
          <a:bodyPr wrap="none">
            <a:spAutoFit/>
          </a:bodyPr>
          <a:lstStyle/>
          <a:p>
            <a:r>
              <a:rPr lang="fr-FR" sz="2400" b="1" dirty="0"/>
              <a:t>Les groupes de travail</a:t>
            </a:r>
            <a:endParaRPr lang="fr-FR" sz="2400" dirty="0"/>
          </a:p>
        </p:txBody>
      </p:sp>
    </p:spTree>
    <p:extLst>
      <p:ext uri="{BB962C8B-B14F-4D97-AF65-F5344CB8AC3E}">
        <p14:creationId xmlns:p14="http://schemas.microsoft.com/office/powerpoint/2010/main" val="262268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qui est votre </a:t>
            </a:r>
            <a:r>
              <a:rPr lang="fr-FR" dirty="0" err="1"/>
              <a:t>président.e</a:t>
            </a:r>
            <a:r>
              <a:rPr lang="fr-FR" dirty="0"/>
              <a:t> ?</a:t>
            </a:r>
            <a:br>
              <a:rPr lang="fr-FR" dirty="0"/>
            </a:br>
            <a:endParaRPr lang="fr-FR" dirty="0"/>
          </a:p>
        </p:txBody>
      </p:sp>
      <p:pic>
        <p:nvPicPr>
          <p:cNvPr id="9" name="Imag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0149" y="1690689"/>
            <a:ext cx="9719647" cy="5167312"/>
          </a:xfrm>
          <a:prstGeom prst="rect">
            <a:avLst/>
          </a:prstGeom>
        </p:spPr>
      </p:pic>
      <p:sp>
        <p:nvSpPr>
          <p:cNvPr id="4" name="ZoneTexte 3"/>
          <p:cNvSpPr txBox="1"/>
          <p:nvPr/>
        </p:nvSpPr>
        <p:spPr>
          <a:xfrm>
            <a:off x="9178290" y="0"/>
            <a:ext cx="3013710" cy="646331"/>
          </a:xfrm>
          <a:prstGeom prst="rect">
            <a:avLst/>
          </a:prstGeom>
          <a:noFill/>
        </p:spPr>
        <p:txBody>
          <a:bodyPr wrap="square" rtlCol="0">
            <a:spAutoFit/>
          </a:bodyPr>
          <a:lstStyle/>
          <a:p>
            <a:pPr algn="r"/>
            <a:r>
              <a:rPr lang="fr-FR" dirty="0"/>
              <a:t>3 - Le fonctionnement: </a:t>
            </a:r>
          </a:p>
          <a:p>
            <a:pPr algn="r"/>
            <a:r>
              <a:rPr lang="fr-FR" dirty="0"/>
              <a:t>Le Collège Solidaire</a:t>
            </a:r>
          </a:p>
        </p:txBody>
      </p:sp>
      <p:sp>
        <p:nvSpPr>
          <p:cNvPr id="5" name="Rectangle 4"/>
          <p:cNvSpPr/>
          <p:nvPr/>
        </p:nvSpPr>
        <p:spPr>
          <a:xfrm>
            <a:off x="838200" y="1216580"/>
            <a:ext cx="2597506" cy="461665"/>
          </a:xfrm>
          <a:prstGeom prst="rect">
            <a:avLst/>
          </a:prstGeom>
        </p:spPr>
        <p:txBody>
          <a:bodyPr wrap="none">
            <a:spAutoFit/>
          </a:bodyPr>
          <a:lstStyle/>
          <a:p>
            <a:r>
              <a:rPr lang="fr-FR" sz="2400" b="1" dirty="0"/>
              <a:t>Le collège solidaire</a:t>
            </a:r>
            <a:endParaRPr lang="fr-FR" sz="2400" dirty="0"/>
          </a:p>
        </p:txBody>
      </p:sp>
    </p:spTree>
    <p:extLst>
      <p:ext uri="{BB962C8B-B14F-4D97-AF65-F5344CB8AC3E}">
        <p14:creationId xmlns:p14="http://schemas.microsoft.com/office/powerpoint/2010/main" val="39223168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3814</TotalTime>
  <Words>1995</Words>
  <Application>Microsoft Macintosh PowerPoint</Application>
  <PresentationFormat>Grand écran</PresentationFormat>
  <Paragraphs>256</Paragraphs>
  <Slides>24</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Calibri Light</vt:lpstr>
      <vt:lpstr>Mangal</vt:lpstr>
      <vt:lpstr>Times New Roman</vt:lpstr>
      <vt:lpstr>Wingdings</vt:lpstr>
      <vt:lpstr>Thème Office</vt:lpstr>
      <vt:lpstr>Bilan moral 2017</vt:lpstr>
      <vt:lpstr>I. Bilan moral d’AlterCampagne</vt:lpstr>
      <vt:lpstr>II. Rapport d’activité</vt:lpstr>
      <vt:lpstr>AlterCampagne c’est quoi ? </vt:lpstr>
      <vt:lpstr>Et ça sert à quoi ? </vt:lpstr>
      <vt:lpstr>Présentation PowerPoint</vt:lpstr>
      <vt:lpstr>Présentation PowerPoint</vt:lpstr>
      <vt:lpstr>Présentation PowerPoint</vt:lpstr>
      <vt:lpstr>Et qui est votre président.e ? </vt:lpstr>
      <vt:lpstr>Et qui est votre président.e ? </vt:lpstr>
      <vt:lpstr>Et qui est votre président.e ?</vt:lpstr>
      <vt:lpstr>D’accord, mais ça fonctionne comment ?</vt:lpstr>
      <vt:lpstr>Donc ça ne fonctionne que sur du bénévolat ?</vt:lpstr>
      <vt:lpstr>II. Rapport d’activité</vt:lpstr>
      <vt:lpstr>L'AlterTour 2017</vt:lpstr>
      <vt:lpstr>L'AlterTour 2017</vt:lpstr>
      <vt:lpstr>L'AlterTour 2017</vt:lpstr>
      <vt:lpstr>L'AlterTour 2017</vt:lpstr>
      <vt:lpstr>Salons, foires et autres manifestations</vt:lpstr>
      <vt:lpstr>Le mini-AlterTour avec la MRF de Morre</vt:lpstr>
      <vt:lpstr>Alors l’année prochaine on continue ?</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moral d’AlterCampagne</dc:title>
  <dc:creator>Sandrine Marais</dc:creator>
  <cp:lastModifiedBy>Julie Lefort</cp:lastModifiedBy>
  <cp:revision>52</cp:revision>
  <cp:lastPrinted>2018-11-09T15:52:28Z</cp:lastPrinted>
  <dcterms:created xsi:type="dcterms:W3CDTF">2017-11-07T10:33:37Z</dcterms:created>
  <dcterms:modified xsi:type="dcterms:W3CDTF">2018-11-09T16:15:26Z</dcterms:modified>
</cp:coreProperties>
</file>